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861" r:id="rId5"/>
    <p:sldId id="946" r:id="rId6"/>
    <p:sldId id="947" r:id="rId7"/>
    <p:sldId id="949" r:id="rId8"/>
    <p:sldId id="948" r:id="rId9"/>
    <p:sldId id="951" r:id="rId10"/>
    <p:sldId id="95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75B6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75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custSel modSld">
      <pc:chgData name="Camila Sardinha Gomes" userId="890460c5-22ab-402e-a60d-fc032408a551" providerId="ADAL" clId="{1903857B-A1DD-4136-B3A7-7943CD2C25A5}" dt="2026-07-27T17:59:47.221" v="18" actId="14100"/>
      <pc:docMkLst>
        <pc:docMk/>
      </pc:docMkLst>
      <pc:sldChg chg="addSp delSp modSp mod">
        <pc:chgData name="Camila Sardinha Gomes" userId="890460c5-22ab-402e-a60d-fc032408a551" providerId="ADAL" clId="{1903857B-A1DD-4136-B3A7-7943CD2C25A5}" dt="2026-07-27T17:59:47.221" v="18" actId="14100"/>
        <pc:sldMkLst>
          <pc:docMk/>
          <pc:sldMk cId="709106433" sldId="946"/>
        </pc:sldMkLst>
        <pc:spChg chg="add mod ord">
          <ac:chgData name="Camila Sardinha Gomes" userId="890460c5-22ab-402e-a60d-fc032408a551" providerId="ADAL" clId="{1903857B-A1DD-4136-B3A7-7943CD2C25A5}" dt="2026-07-27T17:59:17.021" v="9" actId="167"/>
          <ac:spMkLst>
            <pc:docMk/>
            <pc:sldMk cId="709106433" sldId="946"/>
            <ac:spMk id="5" creationId="{75C46661-75B9-17C0-8968-38DCB5025075}"/>
          </ac:spMkLst>
        </pc:spChg>
        <pc:spChg chg="add mod ord">
          <ac:chgData name="Camila Sardinha Gomes" userId="890460c5-22ab-402e-a60d-fc032408a551" providerId="ADAL" clId="{1903857B-A1DD-4136-B3A7-7943CD2C25A5}" dt="2026-07-27T17:59:47.221" v="18" actId="14100"/>
          <ac:spMkLst>
            <pc:docMk/>
            <pc:sldMk cId="709106433" sldId="946"/>
            <ac:spMk id="7" creationId="{F96B17F7-662B-DCB6-6434-BC1A139B0AE5}"/>
          </ac:spMkLst>
        </pc:spChg>
        <pc:spChg chg="add del mod">
          <ac:chgData name="Camila Sardinha Gomes" userId="890460c5-22ab-402e-a60d-fc032408a551" providerId="ADAL" clId="{1903857B-A1DD-4136-B3A7-7943CD2C25A5}" dt="2026-07-27T17:59:31.123" v="12" actId="478"/>
          <ac:spMkLst>
            <pc:docMk/>
            <pc:sldMk cId="709106433" sldId="946"/>
            <ac:spMk id="9" creationId="{2857A7BE-3CC6-C487-1407-6E7BC4D204F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27/07/2026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27/07/2026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62182-5930-260E-FC3A-4440B14C0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931DDE-43E7-9558-E8CF-06780D0F1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8A7A95E-3DB3-3CD0-1AB8-0CB091DFB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882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-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75342" y="2269297"/>
            <a:ext cx="58929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Tratativa de chamados de duplicidade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Pedidos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F96B17F7-662B-DCB6-6434-BC1A139B0AE5}"/>
              </a:ext>
            </a:extLst>
          </p:cNvPr>
          <p:cNvSpPr/>
          <p:nvPr/>
        </p:nvSpPr>
        <p:spPr>
          <a:xfrm>
            <a:off x="661851" y="1463040"/>
            <a:ext cx="11059886" cy="456329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5C46661-75B9-17C0-8968-38DCB5025075}"/>
              </a:ext>
            </a:extLst>
          </p:cNvPr>
          <p:cNvSpPr/>
          <p:nvPr/>
        </p:nvSpPr>
        <p:spPr>
          <a:xfrm>
            <a:off x="879566" y="1654629"/>
            <a:ext cx="10580914" cy="414528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Como identificar uma duplicidade?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1F18AED-B288-15BA-30C4-131CE3D2FA8F}"/>
              </a:ext>
            </a:extLst>
          </p:cNvPr>
          <p:cNvSpPr txBox="1"/>
          <p:nvPr/>
        </p:nvSpPr>
        <p:spPr>
          <a:xfrm>
            <a:off x="1428205" y="2312620"/>
            <a:ext cx="9335589" cy="2824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enviado um e</a:t>
            </a:r>
            <a:r>
              <a:rPr lang="pt-BR" sz="24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-mail automático informando duplicidade entre dois casos para a caixa de um dos analistas da Central de pedidos.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4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possível identificar duplicidades realizando algumas conferências, que são feitas pelos nossos analistas para verificar a veracidade dessas duplicidades.</a:t>
            </a:r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1BBFD-2550-2881-579D-3C80D1C2B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E17D1510-2604-AF83-5EF9-1DDB0B3E7ECF}"/>
              </a:ext>
            </a:extLst>
          </p:cNvPr>
          <p:cNvSpPr/>
          <p:nvPr/>
        </p:nvSpPr>
        <p:spPr>
          <a:xfrm>
            <a:off x="1174383" y="5677989"/>
            <a:ext cx="9843233" cy="58347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60033F6-7F60-F81B-CF80-5ACE08E34A8E}"/>
              </a:ext>
            </a:extLst>
          </p:cNvPr>
          <p:cNvSpPr/>
          <p:nvPr/>
        </p:nvSpPr>
        <p:spPr>
          <a:xfrm>
            <a:off x="-539931" y="1384662"/>
            <a:ext cx="12836434" cy="283899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A8642F2-64D9-BFDF-8E07-69E00B3C4B51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conferir em casos de duplicidade?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1E65D27-21CB-42FC-AB55-D5522F9F8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AE0E338-C9F4-EAA0-AB36-89D5D86F8B72}"/>
              </a:ext>
            </a:extLst>
          </p:cNvPr>
          <p:cNvSpPr txBox="1"/>
          <p:nvPr/>
        </p:nvSpPr>
        <p:spPr>
          <a:xfrm>
            <a:off x="1242778" y="1444290"/>
            <a:ext cx="9274629" cy="4024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Abra os dois hubs pelo </a:t>
            </a:r>
            <a:r>
              <a:rPr lang="pt-BR" sz="2000" kern="15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Hubspot</a:t>
            </a: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Confira se o segurado, corretor, e ramo, são os mesmos nos dois hubs; 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Verifique se a data do primeiro e-mail do corretor pedindo a cotação também é a mesma nos dois casos;</a:t>
            </a:r>
          </a:p>
          <a:p>
            <a:pPr lvl="0">
              <a:lnSpc>
                <a:spcPct val="115000"/>
              </a:lnSpc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buNone/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0A6048-C4CE-725A-F4F7-F7EEED31964A}"/>
              </a:ext>
            </a:extLst>
          </p:cNvPr>
          <p:cNvSpPr txBox="1"/>
          <p:nvPr/>
        </p:nvSpPr>
        <p:spPr>
          <a:xfrm>
            <a:off x="1242777" y="4501693"/>
            <a:ext cx="9706444" cy="1666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dirty="0"/>
              <a:t>Caso dois analistas do comercial encaminhem o mesmo e-mail para a Central, ou um analista envie o mesmo e-mail mais de uma vez, é gerada duplicidade. </a:t>
            </a:r>
          </a:p>
          <a:p>
            <a:pPr>
              <a:lnSpc>
                <a:spcPct val="115000"/>
              </a:lnSpc>
            </a:pPr>
            <a:endParaRPr lang="pt-BR" dirty="0"/>
          </a:p>
          <a:p>
            <a:pPr>
              <a:lnSpc>
                <a:spcPct val="115000"/>
              </a:lnSpc>
            </a:pPr>
            <a:endParaRPr lang="pt-BR" dirty="0"/>
          </a:p>
          <a:p>
            <a:pPr>
              <a:lnSpc>
                <a:spcPct val="115000"/>
              </a:lnSpc>
            </a:pPr>
            <a:r>
              <a:rPr lang="pt-BR" b="1" dirty="0">
                <a:solidFill>
                  <a:schemeClr val="bg1"/>
                </a:solidFill>
              </a:rPr>
              <a:t>CONFERIR DATA, HORA, DESTINATÁRIO, REMETENTE E TEXTO DO E-MAIL EM AMBOS OS NEGÓCIOS.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B9930A8-47C3-EB88-C7E5-E9B94691E284}"/>
              </a:ext>
            </a:extLst>
          </p:cNvPr>
          <p:cNvSpPr/>
          <p:nvPr/>
        </p:nvSpPr>
        <p:spPr>
          <a:xfrm>
            <a:off x="768024" y="1533502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C064C54-B272-1A7F-2AFA-2106A95D5DB4}"/>
              </a:ext>
            </a:extLst>
          </p:cNvPr>
          <p:cNvSpPr/>
          <p:nvPr/>
        </p:nvSpPr>
        <p:spPr>
          <a:xfrm>
            <a:off x="768024" y="2377680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D92C17A-9D07-2EC9-8324-BC1A76E4B4FD}"/>
              </a:ext>
            </a:extLst>
          </p:cNvPr>
          <p:cNvSpPr/>
          <p:nvPr/>
        </p:nvSpPr>
        <p:spPr>
          <a:xfrm>
            <a:off x="768024" y="3300669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60D4BC6-226C-92BC-A548-1CCD585F5BCB}"/>
              </a:ext>
            </a:extLst>
          </p:cNvPr>
          <p:cNvSpPr txBox="1"/>
          <p:nvPr/>
        </p:nvSpPr>
        <p:spPr>
          <a:xfrm>
            <a:off x="821084" y="3300669"/>
            <a:ext cx="254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6A9325D-8A35-7B16-283C-EB51568127A6}"/>
              </a:ext>
            </a:extLst>
          </p:cNvPr>
          <p:cNvSpPr txBox="1"/>
          <p:nvPr/>
        </p:nvSpPr>
        <p:spPr>
          <a:xfrm>
            <a:off x="821084" y="2374364"/>
            <a:ext cx="211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33A7089-0ED2-EF84-0A68-93046991E3AC}"/>
              </a:ext>
            </a:extLst>
          </p:cNvPr>
          <p:cNvSpPr txBox="1"/>
          <p:nvPr/>
        </p:nvSpPr>
        <p:spPr>
          <a:xfrm>
            <a:off x="809794" y="1533502"/>
            <a:ext cx="322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477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47F6AE-FF54-EE81-8AF0-6AD4CB174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53BF24E-E6BD-56EE-80FD-ACB884852459}"/>
              </a:ext>
            </a:extLst>
          </p:cNvPr>
          <p:cNvSpPr/>
          <p:nvPr/>
        </p:nvSpPr>
        <p:spPr>
          <a:xfrm>
            <a:off x="-731520" y="1549386"/>
            <a:ext cx="1338507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A1BEDE5-CBF6-5DBD-62A8-92ECC19AB0BE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conferir em casos de duplicidade?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601746C-9FFB-9675-5C8B-013582B32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0898F3B-28C8-C77E-85A6-99B5CA135F75}"/>
              </a:ext>
            </a:extLst>
          </p:cNvPr>
          <p:cNvSpPr txBox="1"/>
          <p:nvPr/>
        </p:nvSpPr>
        <p:spPr>
          <a:xfrm>
            <a:off x="1075809" y="1720448"/>
            <a:ext cx="10193082" cy="4229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Verificar se os anexos dos dois casos também são iguais;</a:t>
            </a:r>
          </a:p>
          <a:p>
            <a:pPr lvl="0">
              <a:lnSpc>
                <a:spcPct val="115000"/>
              </a:lnSpc>
              <a:spcAft>
                <a:spcPts val="800"/>
              </a:spcAft>
            </a:pPr>
            <a:endParaRPr lang="pt-BR" sz="2000" kern="15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Conferir os e-mails mais recentes, caso um </a:t>
            </a:r>
            <a:r>
              <a:rPr lang="pt-BR" sz="2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subscritor tenha pedido dois cadastros</a:t>
            </a: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por exemplo, </a:t>
            </a:r>
            <a:r>
              <a:rPr lang="pt-BR" sz="2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então não é duplicidade</a:t>
            </a: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Comparar se é o mesmo assunto do e-mail, pois caso ele esteja diferente vai gerar outro ticket;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Verificar o tipo de cotação, caso um seja </a:t>
            </a:r>
            <a:r>
              <a:rPr lang="pt-BR" sz="2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renovação</a:t>
            </a: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o outro </a:t>
            </a:r>
            <a:r>
              <a:rPr lang="pt-BR" sz="2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prospecção</a:t>
            </a: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elas </a:t>
            </a:r>
            <a:r>
              <a:rPr lang="pt-BR" sz="2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não são duplicidade;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9127E2D-2E2E-9411-7F04-19C70FB81A0C}"/>
              </a:ext>
            </a:extLst>
          </p:cNvPr>
          <p:cNvSpPr/>
          <p:nvPr/>
        </p:nvSpPr>
        <p:spPr>
          <a:xfrm>
            <a:off x="582365" y="1798824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85ED1C8D-B85A-8C9A-CEA4-8963104D469C}"/>
              </a:ext>
            </a:extLst>
          </p:cNvPr>
          <p:cNvSpPr/>
          <p:nvPr/>
        </p:nvSpPr>
        <p:spPr>
          <a:xfrm>
            <a:off x="582364" y="2700451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767A0F4-C23D-667C-CA27-4A59B2920BD4}"/>
              </a:ext>
            </a:extLst>
          </p:cNvPr>
          <p:cNvSpPr/>
          <p:nvPr/>
        </p:nvSpPr>
        <p:spPr>
          <a:xfrm>
            <a:off x="582363" y="3897490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6185454B-E910-CE6E-B61E-53AF319ACA5D}"/>
              </a:ext>
            </a:extLst>
          </p:cNvPr>
          <p:cNvSpPr/>
          <p:nvPr/>
        </p:nvSpPr>
        <p:spPr>
          <a:xfrm>
            <a:off x="582362" y="5182393"/>
            <a:ext cx="406359" cy="396794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835D2E1-6231-068F-A6AD-9EAE19E9CAA6}"/>
              </a:ext>
            </a:extLst>
          </p:cNvPr>
          <p:cNvSpPr txBox="1"/>
          <p:nvPr/>
        </p:nvSpPr>
        <p:spPr>
          <a:xfrm>
            <a:off x="624432" y="1803938"/>
            <a:ext cx="3222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AEA0AA1-1AF7-88E6-39BD-72DEBC51E090}"/>
              </a:ext>
            </a:extLst>
          </p:cNvPr>
          <p:cNvSpPr txBox="1"/>
          <p:nvPr/>
        </p:nvSpPr>
        <p:spPr>
          <a:xfrm>
            <a:off x="624432" y="2692021"/>
            <a:ext cx="3222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endParaRPr lang="pt-BR" sz="18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4DBDDD6-ABAB-AC70-B07F-7B52E84075F6}"/>
              </a:ext>
            </a:extLst>
          </p:cNvPr>
          <p:cNvSpPr txBox="1"/>
          <p:nvPr/>
        </p:nvSpPr>
        <p:spPr>
          <a:xfrm>
            <a:off x="635317" y="3897490"/>
            <a:ext cx="3004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endParaRPr lang="pt-BR" sz="1800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2AD0C67-E343-8560-6B7D-5A9E7C6E22E1}"/>
              </a:ext>
            </a:extLst>
          </p:cNvPr>
          <p:cNvSpPr txBox="1"/>
          <p:nvPr/>
        </p:nvSpPr>
        <p:spPr>
          <a:xfrm>
            <a:off x="644435" y="5179077"/>
            <a:ext cx="2786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5572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E7629E-8ECD-B031-FA02-2B046FA02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8BFDBDF-7190-ECBC-AAAC-9DF279864A24}"/>
              </a:ext>
            </a:extLst>
          </p:cNvPr>
          <p:cNvSpPr/>
          <p:nvPr/>
        </p:nvSpPr>
        <p:spPr>
          <a:xfrm>
            <a:off x="1351272" y="4606833"/>
            <a:ext cx="9489455" cy="114554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F23B44C-5FD0-E6E2-3A79-A1EA45732882}"/>
              </a:ext>
            </a:extLst>
          </p:cNvPr>
          <p:cNvSpPr/>
          <p:nvPr/>
        </p:nvSpPr>
        <p:spPr>
          <a:xfrm>
            <a:off x="1351272" y="1566318"/>
            <a:ext cx="9489455" cy="225026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A184374-596D-F593-462A-8404513122F6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conferir em diferentes ramos?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855FFB6-4BBF-F7D1-A096-823DF10B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FB8A03E-542C-BB22-8D4D-15BC9C3DFC55}"/>
              </a:ext>
            </a:extLst>
          </p:cNvPr>
          <p:cNvSpPr txBox="1"/>
          <p:nvPr/>
        </p:nvSpPr>
        <p:spPr>
          <a:xfrm>
            <a:off x="1458576" y="2098665"/>
            <a:ext cx="8830709" cy="1695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RAMO RD EQUIPAMENTOS:</a:t>
            </a:r>
            <a:endParaRPr lang="pt-BR" sz="2000" kern="150" dirty="0">
              <a:solidFill>
                <a:srgbClr val="FFFF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Observar </a:t>
            </a:r>
            <a:r>
              <a:rPr lang="pt-BR" sz="2000" kern="15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valores de VR, LMG, e quantidade de itens nos anexos, para ver se eles são diferentes.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1833C1-A3AB-100D-3631-A229720AD740}"/>
              </a:ext>
            </a:extLst>
          </p:cNvPr>
          <p:cNvSpPr txBox="1"/>
          <p:nvPr/>
        </p:nvSpPr>
        <p:spPr>
          <a:xfrm>
            <a:off x="1502227" y="4773838"/>
            <a:ext cx="9187544" cy="1341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RAMO OBRAS</a:t>
            </a:r>
            <a:r>
              <a:rPr lang="pt-BR" sz="2000" b="1" kern="15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pt-BR" sz="2000" b="1" kern="15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Analisar o local e o nome da obra, nos dois negócios.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1521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363EBD-42B1-B7DA-9E00-127E98E44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AC8FC6A-30FD-433B-6BF8-FC3D76DE610C}"/>
              </a:ext>
            </a:extLst>
          </p:cNvPr>
          <p:cNvSpPr/>
          <p:nvPr/>
        </p:nvSpPr>
        <p:spPr>
          <a:xfrm>
            <a:off x="6818374" y="1463038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5877466-4962-8492-4908-979B576B2487}"/>
              </a:ext>
            </a:extLst>
          </p:cNvPr>
          <p:cNvSpPr/>
          <p:nvPr/>
        </p:nvSpPr>
        <p:spPr>
          <a:xfrm>
            <a:off x="757645" y="1550125"/>
            <a:ext cx="4615983" cy="457199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C05D57-4809-D843-E539-0EA2414BD8B4}"/>
              </a:ext>
            </a:extLst>
          </p:cNvPr>
          <p:cNvSpPr txBox="1"/>
          <p:nvPr/>
        </p:nvSpPr>
        <p:spPr>
          <a:xfrm>
            <a:off x="5101840" y="152520"/>
            <a:ext cx="5331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fazer se realmente for duplicidade?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6495CB8-41D2-331C-56C0-33422C7B1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2866B1-AF01-D79C-58FC-18B43B369895}"/>
              </a:ext>
            </a:extLst>
          </p:cNvPr>
          <p:cNvSpPr txBox="1"/>
          <p:nvPr/>
        </p:nvSpPr>
        <p:spPr>
          <a:xfrm>
            <a:off x="1256580" y="2261750"/>
            <a:ext cx="3618111" cy="3148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OS DOIS HUBS SEJAM IGUAIS: </a:t>
            </a: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regra é que o negócio mais antigo fica, e o mais novo é excluído.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Nesse caso é necessário abrir um ticket para a Central de pedidos, </a:t>
            </a:r>
            <a:r>
              <a:rPr lang="pt-BR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informando a duplicidade</a:t>
            </a: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o negócio que deve ser excluído.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AD6220-F5FF-941E-EE06-9F9357C683D2}"/>
              </a:ext>
            </a:extLst>
          </p:cNvPr>
          <p:cNvSpPr txBox="1"/>
          <p:nvPr/>
        </p:nvSpPr>
        <p:spPr>
          <a:xfrm>
            <a:off x="7214834" y="2102475"/>
            <a:ext cx="3823061" cy="3467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NÃO SEJA DUPLICIDADE:</a:t>
            </a:r>
            <a:r>
              <a:rPr lang="pt-BR" b="1" kern="150" dirty="0">
                <a:solidFill>
                  <a:srgbClr val="2E75B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será marcado como não duplicidade no campo do hub pela central.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Nesse caso, é necessário abrir um ticket para a Central de pedidos informando que os dois negócios que estão em definição de exclusividade e o motivo de eles não ser duplicidade.</a:t>
            </a:r>
          </a:p>
        </p:txBody>
      </p:sp>
      <p:sp>
        <p:nvSpPr>
          <p:cNvPr id="9" name="Sinal de Multiplicação 8">
            <a:extLst>
              <a:ext uri="{FF2B5EF4-FFF2-40B4-BE49-F238E27FC236}">
                <a16:creationId xmlns:a16="http://schemas.microsoft.com/office/drawing/2014/main" id="{370C50BE-DD43-70DF-AA0E-F39D3439C4C1}"/>
              </a:ext>
            </a:extLst>
          </p:cNvPr>
          <p:cNvSpPr/>
          <p:nvPr/>
        </p:nvSpPr>
        <p:spPr>
          <a:xfrm>
            <a:off x="5536544" y="2832462"/>
            <a:ext cx="1118914" cy="119307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911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12EFB-CA66-8C92-55E7-B9AE33A5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62366309-8E07-C318-5FFE-9C89973C6F34}"/>
              </a:ext>
            </a:extLst>
          </p:cNvPr>
          <p:cNvSpPr/>
          <p:nvPr/>
        </p:nvSpPr>
        <p:spPr>
          <a:xfrm>
            <a:off x="0" y="-4935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0656B47C-4950-5AC5-60BB-3B4A8A60A9A9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E77B5645-7B94-E41E-87E0-9CB91F72F1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E2D17ADD-D05E-7736-97AC-9031A954188B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2BE0E97F-BC25-BBDF-DAAE-B97C93C09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825405F2-E5BB-9BF2-2FDD-E8A08B18A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EF4E8361-D209-8688-117A-D9CF619A57D6}"/>
              </a:ext>
            </a:extLst>
          </p:cNvPr>
          <p:cNvSpPr txBox="1"/>
          <p:nvPr/>
        </p:nvSpPr>
        <p:spPr>
          <a:xfrm>
            <a:off x="4675342" y="2705725"/>
            <a:ext cx="58929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Pedidos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61AED4D2-3574-8843-AD52-7AEDF1672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382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Modelo PPT FF 1</Template>
  <TotalTime>124</TotalTime>
  <Words>410</Words>
  <Application>Microsoft Office PowerPoint</Application>
  <PresentationFormat>Widescreen</PresentationFormat>
  <Paragraphs>51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3</cp:revision>
  <dcterms:created xsi:type="dcterms:W3CDTF">2026-06-30T14:27:52Z</dcterms:created>
  <dcterms:modified xsi:type="dcterms:W3CDTF">2026-07-27T17:59:56Z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