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webextensions/webextension2.xml" ContentType="application/vnd.ms-office.webextension+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7" Type="http://schemas.microsoft.com/office/2020/02/relationships/classificationlabels" Target="docMetadata/LabelInfo.xml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6" Type="http://schemas.openxmlformats.org/officeDocument/2006/relationships/custom-properties" Target="docProps/custom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2"/>
  </p:notesMasterIdLst>
  <p:handoutMasterIdLst>
    <p:handoutMasterId r:id="rId13"/>
  </p:handoutMasterIdLst>
  <p:sldIdLst>
    <p:sldId id="861" r:id="rId5"/>
    <p:sldId id="946" r:id="rId6"/>
    <p:sldId id="947" r:id="rId7"/>
    <p:sldId id="949" r:id="rId8"/>
    <p:sldId id="948" r:id="rId9"/>
    <p:sldId id="951" r:id="rId10"/>
    <p:sldId id="953" r:id="rId11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3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2E75B6"/>
    <a:srgbClr val="3D7AF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2838BEF-8BB2-4498-84A7-C5851F593DF1}" styleName="Estilo Médio 4 - Ênfase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74C1A8A3-306A-4EB7-A6B1-4F7E0EB9C5D6}" styleName="Estilo Médio 3 - Ênfase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94660"/>
  </p:normalViewPr>
  <p:slideViewPr>
    <p:cSldViewPr snapToGrid="0">
      <p:cViewPr varScale="1">
        <p:scale>
          <a:sx n="88" d="100"/>
          <a:sy n="88" d="100"/>
        </p:scale>
        <p:origin x="758" y="72"/>
      </p:cViewPr>
      <p:guideLst>
        <p:guide orient="horz" pos="2183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>
            <a:extLst>
              <a:ext uri="{FF2B5EF4-FFF2-40B4-BE49-F238E27FC236}">
                <a16:creationId xmlns:a16="http://schemas.microsoft.com/office/drawing/2014/main" id="{5CA1873E-5710-CAAC-CD21-7C6791ABBD8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DF4EF4A9-432C-9638-F0B1-2F954C52F8D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FD9B19E-A939-4374-897F-65BEBE569F01}" type="datetime1">
              <a:rPr lang="pt-BR" smtClean="0"/>
              <a:t>24/07/2026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55B0931B-C8D9-4066-77F7-3945A32AEBB6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pt-BR"/>
              <a:t>Central de Pedidos</a:t>
            </a:r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821DE7AA-3EAD-B85E-DDC9-FC36882A27DD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DE43DC4-F0DE-4D13-B049-E330CC9AA80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11212494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2CC4D8C-4DDA-490D-B1A2-666EDE380098}" type="datetime1">
              <a:rPr lang="pt-BR" smtClean="0"/>
              <a:t>24/07/2026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pt-BR"/>
              <a:t>Central de Pedidos</a:t>
            </a: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3948FDE-25BF-4FC3-B41A-584A5700BEE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77414122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29069774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762182-5930-260E-FC3A-4440B14C01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61931DDE-43E7-9558-E8CF-06780D0F1B1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E8A7A95E-3DB3-3CD0-1AB8-0CB091DFBA3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0888277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7761690-6B7B-38F1-9C56-5772DA9BE58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013FC181-AB74-EBA4-598F-8CEC600460D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94BA7BFB-E354-A119-7DEF-BE245FDE03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023BFA17-D7E1-1210-5E40-D2921288BC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D0CC44ED-554E-9EAF-06EA-0F9CE7BDCD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8369BA-8EC4-4A32-AD43-328BCAEF7DD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914046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B8F40C0-6A25-A7AC-46D8-8A11400D9D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DC6190CD-FC0E-BDB2-5FCA-1705BBD250F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F68E6A6F-F1D4-9D83-D79C-481EE491CA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20DF10F9-097B-DDAF-235C-B3F0748556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DB729DB7-1A4B-AED1-BFD5-D762A425FE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8369BA-8EC4-4A32-AD43-328BCAEF7DD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492373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EA2CE459-A290-3153-E83E-EC28EC7264D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51B921C3-548C-BE25-D3F3-D15E3B19513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09F99472-2EE5-F647-1FA5-BE078502FA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117EA2EF-5356-C0F8-F443-E23360BB20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D0C26B07-2ECD-E43F-E142-EF484F0FA7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8369BA-8EC4-4A32-AD43-328BCAEF7DD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7958094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9" name="Conector reto 28">
            <a:extLst>
              <a:ext uri="{FF2B5EF4-FFF2-40B4-BE49-F238E27FC236}">
                <a16:creationId xmlns:a16="http://schemas.microsoft.com/office/drawing/2014/main" id="{8C2BB78B-34D2-7C52-ABA2-0CD50F2A4ED6}"/>
              </a:ext>
            </a:extLst>
          </p:cNvPr>
          <p:cNvCxnSpPr>
            <a:cxnSpLocks/>
          </p:cNvCxnSpPr>
          <p:nvPr userDrawn="1"/>
        </p:nvCxnSpPr>
        <p:spPr>
          <a:xfrm flipH="1">
            <a:off x="5090160" y="613882"/>
            <a:ext cx="7101840" cy="0"/>
          </a:xfrm>
          <a:prstGeom prst="line">
            <a:avLst/>
          </a:prstGeom>
          <a:ln w="31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Conector reto 29">
            <a:extLst>
              <a:ext uri="{FF2B5EF4-FFF2-40B4-BE49-F238E27FC236}">
                <a16:creationId xmlns:a16="http://schemas.microsoft.com/office/drawing/2014/main" id="{8F116FD2-C8DA-B346-96D0-D9C811DC10B2}"/>
              </a:ext>
            </a:extLst>
          </p:cNvPr>
          <p:cNvCxnSpPr>
            <a:cxnSpLocks/>
          </p:cNvCxnSpPr>
          <p:nvPr userDrawn="1"/>
        </p:nvCxnSpPr>
        <p:spPr>
          <a:xfrm flipH="1">
            <a:off x="5090160" y="613882"/>
            <a:ext cx="7101840" cy="0"/>
          </a:xfrm>
          <a:prstGeom prst="line">
            <a:avLst/>
          </a:prstGeom>
          <a:ln w="3175">
            <a:solidFill>
              <a:srgbClr val="012AFF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1" name="Agrupar 30">
            <a:extLst>
              <a:ext uri="{FF2B5EF4-FFF2-40B4-BE49-F238E27FC236}">
                <a16:creationId xmlns:a16="http://schemas.microsoft.com/office/drawing/2014/main" id="{7889AA4C-6C88-3134-DBD2-20D2E0509D12}"/>
              </a:ext>
            </a:extLst>
          </p:cNvPr>
          <p:cNvGrpSpPr/>
          <p:nvPr userDrawn="1"/>
        </p:nvGrpSpPr>
        <p:grpSpPr>
          <a:xfrm>
            <a:off x="-1276855" y="0"/>
            <a:ext cx="7807515" cy="6858000"/>
            <a:chOff x="6096000" y="0"/>
            <a:chExt cx="7807515" cy="6858000"/>
          </a:xfrm>
        </p:grpSpPr>
        <p:pic>
          <p:nvPicPr>
            <p:cNvPr id="32" name="Imagem 31" descr="Satélite no espaço&#10;&#10;Descrição gerada automaticamente com confiança média">
              <a:extLst>
                <a:ext uri="{FF2B5EF4-FFF2-40B4-BE49-F238E27FC236}">
                  <a16:creationId xmlns:a16="http://schemas.microsoft.com/office/drawing/2014/main" id="{47D06B5F-BF30-2ED9-7373-08D40B97E2A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alphaModFix amt="1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850869" y="0"/>
              <a:ext cx="4052646" cy="6858000"/>
            </a:xfrm>
            <a:prstGeom prst="rect">
              <a:avLst/>
            </a:prstGeom>
          </p:spPr>
        </p:pic>
        <p:pic>
          <p:nvPicPr>
            <p:cNvPr id="33" name="Imagem 32" descr="Satélite no espaço&#10;&#10;Descrição gerada automaticamente com confiança média">
              <a:extLst>
                <a:ext uri="{FF2B5EF4-FFF2-40B4-BE49-F238E27FC236}">
                  <a16:creationId xmlns:a16="http://schemas.microsoft.com/office/drawing/2014/main" id="{9991D78F-E364-790A-ED56-ABA7FE51039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alphaModFix amt="1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96000" y="0"/>
              <a:ext cx="4052646" cy="6858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1733989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C2C0B75-8A8A-3037-71E1-823615C7FC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A0D613E-F857-7605-74FB-5F826233C99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C99E3C4D-BA36-33DC-4943-343F1E7F13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CAC33D0D-EC9A-6E84-7202-E05C439D0B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53E1FCB7-BD2B-5141-D6B8-FDABCF25F9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8369BA-8EC4-4A32-AD43-328BCAEF7DD0}" type="slidenum">
              <a:rPr lang="pt-BR" smtClean="0"/>
              <a:t>‹nº›</a:t>
            </a:fld>
            <a:endParaRPr lang="pt-BR"/>
          </a:p>
        </p:txBody>
      </p:sp>
      <p:pic>
        <p:nvPicPr>
          <p:cNvPr id="7" name="Imagem 6" descr="Interface gráfica do usuário&#10;&#10;Descrição gerada automaticamente com confiança baixa">
            <a:extLst>
              <a:ext uri="{FF2B5EF4-FFF2-40B4-BE49-F238E27FC236}">
                <a16:creationId xmlns:a16="http://schemas.microsoft.com/office/drawing/2014/main" id="{1BE8B60E-93B8-58D4-D337-E4BF4ED50AD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796" t="25871" r="33431" b="29610"/>
          <a:stretch/>
        </p:blipFill>
        <p:spPr>
          <a:xfrm>
            <a:off x="11858400" y="6585400"/>
            <a:ext cx="206599" cy="165945"/>
          </a:xfrm>
          <a:prstGeom prst="rect">
            <a:avLst/>
          </a:prstGeom>
        </p:spPr>
      </p:pic>
      <p:grpSp>
        <p:nvGrpSpPr>
          <p:cNvPr id="8" name="Agrupar 7">
            <a:extLst>
              <a:ext uri="{FF2B5EF4-FFF2-40B4-BE49-F238E27FC236}">
                <a16:creationId xmlns:a16="http://schemas.microsoft.com/office/drawing/2014/main" id="{17C8774B-D48C-AB2F-16B4-A2E444978E5C}"/>
              </a:ext>
            </a:extLst>
          </p:cNvPr>
          <p:cNvGrpSpPr/>
          <p:nvPr userDrawn="1"/>
        </p:nvGrpSpPr>
        <p:grpSpPr>
          <a:xfrm>
            <a:off x="-2277571" y="-11915"/>
            <a:ext cx="7807515" cy="6858000"/>
            <a:chOff x="6096000" y="0"/>
            <a:chExt cx="7807515" cy="6858000"/>
          </a:xfrm>
        </p:grpSpPr>
        <p:pic>
          <p:nvPicPr>
            <p:cNvPr id="9" name="Imagem 8" descr="Satélite no espaço&#10;&#10;Descrição gerada automaticamente com confiança média">
              <a:extLst>
                <a:ext uri="{FF2B5EF4-FFF2-40B4-BE49-F238E27FC236}">
                  <a16:creationId xmlns:a16="http://schemas.microsoft.com/office/drawing/2014/main" id="{16D06B54-EA66-FC3A-12F2-FBC83DF8850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alphaModFix amt="1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850869" y="0"/>
              <a:ext cx="4052646" cy="6858000"/>
            </a:xfrm>
            <a:prstGeom prst="rect">
              <a:avLst/>
            </a:prstGeom>
          </p:spPr>
        </p:pic>
        <p:pic>
          <p:nvPicPr>
            <p:cNvPr id="10" name="Imagem 9" descr="Satélite no espaço&#10;&#10;Descrição gerada automaticamente com confiança média">
              <a:extLst>
                <a:ext uri="{FF2B5EF4-FFF2-40B4-BE49-F238E27FC236}">
                  <a16:creationId xmlns:a16="http://schemas.microsoft.com/office/drawing/2014/main" id="{B1513F36-AD4B-114A-5D5E-69999335259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alphaModFix amt="1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96000" y="0"/>
              <a:ext cx="4052646" cy="6858000"/>
            </a:xfrm>
            <a:prstGeom prst="rect">
              <a:avLst/>
            </a:prstGeom>
          </p:spPr>
        </p:pic>
      </p:grpSp>
      <p:cxnSp>
        <p:nvCxnSpPr>
          <p:cNvPr id="11" name="Conector reto 10">
            <a:extLst>
              <a:ext uri="{FF2B5EF4-FFF2-40B4-BE49-F238E27FC236}">
                <a16:creationId xmlns:a16="http://schemas.microsoft.com/office/drawing/2014/main" id="{E0D73121-69B0-3E0E-48E5-55CFE840B1A5}"/>
              </a:ext>
            </a:extLst>
          </p:cNvPr>
          <p:cNvCxnSpPr>
            <a:cxnSpLocks/>
          </p:cNvCxnSpPr>
          <p:nvPr userDrawn="1"/>
        </p:nvCxnSpPr>
        <p:spPr>
          <a:xfrm flipH="1">
            <a:off x="4833257" y="6662574"/>
            <a:ext cx="6995384" cy="0"/>
          </a:xfrm>
          <a:prstGeom prst="line">
            <a:avLst/>
          </a:prstGeom>
          <a:ln w="31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928004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0810CF6-42F6-03F9-335B-B9C47DA52F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200A4931-7E9F-CDC4-2DB9-5CCCF933C12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9B6745BB-5408-83D5-9590-8349FD0392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629248F1-0C23-3020-BA2B-2BDD0F421B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90CD8236-7C28-DE4F-BB97-B42168901D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8369BA-8EC4-4A32-AD43-328BCAEF7DD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494455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4F9CF8C-6680-409A-6F47-D9C928FE66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1B2EC7D1-6AD2-EF0D-614A-5DFE83A4F24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1BC5CC73-15A8-8D2A-94CA-E3C3876AC5C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833EF218-889C-9206-A921-235D7EF09E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77F05974-6291-23ED-8AD5-561ACCDA27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B673D7F8-F80C-E01F-ECC8-AA48FB93E8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8369BA-8EC4-4A32-AD43-328BCAEF7DD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664393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BA8D529-162A-016E-3373-2BAE115721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A144A916-0FB2-3788-3D97-6028514F428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0108CA3D-61F7-6E32-8161-55623666E5C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7D985441-E23C-8584-626F-971A6592FD1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10A882AB-98E2-0D0E-F9E3-88CCD5632BF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7EB262BA-E395-558E-E6A6-9AB8C538C0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BF89863E-F5D0-EEF3-CD0A-3D23F22F63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455C9321-0481-6E23-E3D7-C0BE5AF750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8369BA-8EC4-4A32-AD43-328BCAEF7DD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250736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726AF6C-F1AA-6F60-33B4-B902CB41E2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CAAA0E99-0C94-3867-E5D9-19CB880234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D5039AFF-A466-7EBC-0226-E1E4FF054E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A86778BF-B31F-C343-AFC2-1CDF53779B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8369BA-8EC4-4A32-AD43-328BCAEF7DD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780906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D3DD19A0-08F9-95F3-085E-6199E4BC12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255F0E6A-C1D1-8DBC-B502-B4CE128B48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E9ACC279-75F4-28D2-172F-869EDCBE0F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8369BA-8EC4-4A32-AD43-328BCAEF7DD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066967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F95AFC7-183F-79F9-4843-EA36E38023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72F3E03E-BFD7-9962-9B0B-E33DC129F8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330A59B8-AEDB-AFD1-A2C0-41D5EF5119F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2A71AD11-4630-A797-9401-B93399ACB0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27730643-76F0-F6BC-1863-21761E6D00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C0663AF3-09D3-EF6C-E55A-7430EFC78A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8369BA-8EC4-4A32-AD43-328BCAEF7DD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034530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09A6BB0-884C-08E1-399A-0D6EF28563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23599EF8-23E5-E8BD-1829-367924886AD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/>
              <a:t>Clique no ícone para adicionar uma imagem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0D898216-8ED9-2927-8D71-AA92785D088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A99364A7-75C1-51D8-D8F3-3B5A708AD0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1D716D8F-89F1-C676-AF6B-B0069825DA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87F9876F-3F91-2FA4-1D10-81078B5CDC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8369BA-8EC4-4A32-AD43-328BCAEF7DD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601551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F241C53A-74A9-9BFC-0546-039ED1FC5A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B432DC33-1049-FF15-144D-804C52441C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8786BF4B-0ED4-7D96-1785-05CD907A5D7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C7494C75-DFF1-DCB1-02CD-7D3DA9BFBB2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4D8F9D70-EC73-6AF0-72DB-36F82CB73E5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8369BA-8EC4-4A32-AD43-328BCAEF7DD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082400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>
            <a:extLst>
              <a:ext uri="{FF2B5EF4-FFF2-40B4-BE49-F238E27FC236}">
                <a16:creationId xmlns:a16="http://schemas.microsoft.com/office/drawing/2014/main" id="{0F528ACB-54DC-CCB0-B24D-277504C05E2C}"/>
              </a:ext>
            </a:extLst>
          </p:cNvPr>
          <p:cNvSpPr/>
          <p:nvPr/>
        </p:nvSpPr>
        <p:spPr>
          <a:xfrm>
            <a:off x="0" y="-49350"/>
            <a:ext cx="12192000" cy="6858000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pSp>
        <p:nvGrpSpPr>
          <p:cNvPr id="23" name="Agrupar 22">
            <a:extLst>
              <a:ext uri="{FF2B5EF4-FFF2-40B4-BE49-F238E27FC236}">
                <a16:creationId xmlns:a16="http://schemas.microsoft.com/office/drawing/2014/main" id="{6771C654-4524-760B-D880-2A58686B4A03}"/>
              </a:ext>
            </a:extLst>
          </p:cNvPr>
          <p:cNvGrpSpPr/>
          <p:nvPr/>
        </p:nvGrpSpPr>
        <p:grpSpPr>
          <a:xfrm>
            <a:off x="-3038595" y="530712"/>
            <a:ext cx="7713937" cy="6277938"/>
            <a:chOff x="-4221480" y="-379051"/>
            <a:chExt cx="8808137" cy="7685690"/>
          </a:xfrm>
        </p:grpSpPr>
        <p:pic>
          <p:nvPicPr>
            <p:cNvPr id="24" name="Imagem 23" descr="Uma imagem contendo Logotipo&#10;&#10;Descrição gerada automaticamente">
              <a:extLst>
                <a:ext uri="{FF2B5EF4-FFF2-40B4-BE49-F238E27FC236}">
                  <a16:creationId xmlns:a16="http://schemas.microsoft.com/office/drawing/2014/main" id="{D10F7FEC-D254-EB4E-337B-2A58E2AF4C9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9069" t="15299" r="65994" b="41437"/>
            <a:stretch/>
          </p:blipFill>
          <p:spPr>
            <a:xfrm>
              <a:off x="-3985843" y="-379051"/>
              <a:ext cx="8572500" cy="7685690"/>
            </a:xfrm>
            <a:prstGeom prst="rect">
              <a:avLst/>
            </a:prstGeom>
          </p:spPr>
        </p:pic>
        <p:grpSp>
          <p:nvGrpSpPr>
            <p:cNvPr id="25" name="Agrupar 24">
              <a:extLst>
                <a:ext uri="{FF2B5EF4-FFF2-40B4-BE49-F238E27FC236}">
                  <a16:creationId xmlns:a16="http://schemas.microsoft.com/office/drawing/2014/main" id="{43525644-5B2C-8AF1-DEB3-F18F6EE276EE}"/>
                </a:ext>
              </a:extLst>
            </p:cNvPr>
            <p:cNvGrpSpPr/>
            <p:nvPr/>
          </p:nvGrpSpPr>
          <p:grpSpPr>
            <a:xfrm>
              <a:off x="-4221480" y="0"/>
              <a:ext cx="7807515" cy="6858000"/>
              <a:chOff x="6096000" y="0"/>
              <a:chExt cx="7807515" cy="6858000"/>
            </a:xfrm>
          </p:grpSpPr>
          <p:pic>
            <p:nvPicPr>
              <p:cNvPr id="26" name="Imagem 25" descr="Satélite no espaço&#10;&#10;Descrição gerada automaticamente com confiança média">
                <a:extLst>
                  <a:ext uri="{FF2B5EF4-FFF2-40B4-BE49-F238E27FC236}">
                    <a16:creationId xmlns:a16="http://schemas.microsoft.com/office/drawing/2014/main" id="{0AC0404F-2BF3-4B40-5292-019739F78CB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9850869" y="0"/>
                <a:ext cx="4052646" cy="6858000"/>
              </a:xfrm>
              <a:prstGeom prst="rect">
                <a:avLst/>
              </a:prstGeom>
            </p:spPr>
          </p:pic>
          <p:pic>
            <p:nvPicPr>
              <p:cNvPr id="27" name="Imagem 26" descr="Satélite no espaço&#10;&#10;Descrição gerada automaticamente com confiança média">
                <a:extLst>
                  <a:ext uri="{FF2B5EF4-FFF2-40B4-BE49-F238E27FC236}">
                    <a16:creationId xmlns:a16="http://schemas.microsoft.com/office/drawing/2014/main" id="{AC2B3352-B7E6-8B47-4C7F-F5A805D11F9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096000" y="0"/>
                <a:ext cx="4052646" cy="6858000"/>
              </a:xfrm>
              <a:prstGeom prst="rect">
                <a:avLst/>
              </a:prstGeom>
            </p:spPr>
          </p:pic>
        </p:grpSp>
      </p:grpSp>
      <p:sp>
        <p:nvSpPr>
          <p:cNvPr id="3" name="CaixaDeTexto 2">
            <a:extLst>
              <a:ext uri="{FF2B5EF4-FFF2-40B4-BE49-F238E27FC236}">
                <a16:creationId xmlns:a16="http://schemas.microsoft.com/office/drawing/2014/main" id="{9CE591DC-9B4D-AA1B-9BC9-D7795D259344}"/>
              </a:ext>
            </a:extLst>
          </p:cNvPr>
          <p:cNvSpPr txBox="1"/>
          <p:nvPr/>
        </p:nvSpPr>
        <p:spPr>
          <a:xfrm>
            <a:off x="4675342" y="2269297"/>
            <a:ext cx="5892969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400" b="1" dirty="0">
                <a:solidFill>
                  <a:schemeClr val="bg1"/>
                </a:solidFill>
              </a:rPr>
              <a:t>Tratativa de chamados de duplicidade</a:t>
            </a:r>
          </a:p>
          <a:p>
            <a:r>
              <a:rPr lang="pt-BR" sz="4400" b="1" dirty="0">
                <a:solidFill>
                  <a:schemeClr val="bg1"/>
                </a:solidFill>
              </a:rPr>
              <a:t>Central de Pedidos</a:t>
            </a:r>
          </a:p>
        </p:txBody>
      </p:sp>
      <p:pic>
        <p:nvPicPr>
          <p:cNvPr id="2" name="Imagem 1" descr="Uma imagem contendo Logotipo&#10;&#10;Descrição gerada automaticamente">
            <a:extLst>
              <a:ext uri="{FF2B5EF4-FFF2-40B4-BE49-F238E27FC236}">
                <a16:creationId xmlns:a16="http://schemas.microsoft.com/office/drawing/2014/main" id="{EA465374-2D2E-AD17-EEDA-372C9082466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518" y="145672"/>
            <a:ext cx="1722214" cy="5330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30676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CaixaDeTexto 15">
            <a:extLst>
              <a:ext uri="{FF2B5EF4-FFF2-40B4-BE49-F238E27FC236}">
                <a16:creationId xmlns:a16="http://schemas.microsoft.com/office/drawing/2014/main" id="{6FD3D51B-9E62-0302-B72D-7A02A56E3947}"/>
              </a:ext>
            </a:extLst>
          </p:cNvPr>
          <p:cNvSpPr txBox="1"/>
          <p:nvPr/>
        </p:nvSpPr>
        <p:spPr>
          <a:xfrm>
            <a:off x="5101840" y="152520"/>
            <a:ext cx="53314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/>
              <a:t>Como identificar uma duplicidade?</a:t>
            </a:r>
          </a:p>
        </p:txBody>
      </p:sp>
      <p:pic>
        <p:nvPicPr>
          <p:cNvPr id="3" name="Imagem 2" descr="Uma imagem contendo Logotipo&#10;&#10;Descrição gerada automaticamente">
            <a:extLst>
              <a:ext uri="{FF2B5EF4-FFF2-40B4-BE49-F238E27FC236}">
                <a16:creationId xmlns:a16="http://schemas.microsoft.com/office/drawing/2014/main" id="{66F60489-4DEF-54AC-34EC-090B6D19525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GlowEdges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702" y="220908"/>
            <a:ext cx="1722214" cy="533091"/>
          </a:xfrm>
          <a:prstGeom prst="rect">
            <a:avLst/>
          </a:prstGeom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01F18AED-B288-15BA-30C4-131CE3D2FA8F}"/>
              </a:ext>
            </a:extLst>
          </p:cNvPr>
          <p:cNvSpPr txBox="1"/>
          <p:nvPr/>
        </p:nvSpPr>
        <p:spPr>
          <a:xfrm>
            <a:off x="1428205" y="2312620"/>
            <a:ext cx="9335589" cy="28249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15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pt-BR" sz="2400" kern="15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É enviado um e</a:t>
            </a:r>
            <a:r>
              <a:rPr lang="pt-BR" sz="2400" kern="15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-mail automático informando duplicidade entre dois casos para a caixa de um dos analistas da Central de pedidos.</a:t>
            </a:r>
          </a:p>
          <a:p>
            <a:pPr marL="285750" indent="-285750">
              <a:lnSpc>
                <a:spcPct val="115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endParaRPr lang="pt-BR" sz="2400" kern="15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15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pt-BR" sz="2400" kern="15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É possível identificar duplicidades realizando algumas conferências, que são feitas pelos nossos analistas para verificar a veracidade dessas duplicidades.</a:t>
            </a:r>
          </a:p>
        </p:txBody>
      </p:sp>
    </p:spTree>
    <p:extLst>
      <p:ext uri="{BB962C8B-B14F-4D97-AF65-F5344CB8AC3E}">
        <p14:creationId xmlns:p14="http://schemas.microsoft.com/office/powerpoint/2010/main" val="7091064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471BBFD-2550-2881-579D-3C80D1C2B6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ângulo: Cantos Arredondados 8">
            <a:extLst>
              <a:ext uri="{FF2B5EF4-FFF2-40B4-BE49-F238E27FC236}">
                <a16:creationId xmlns:a16="http://schemas.microsoft.com/office/drawing/2014/main" id="{E17D1510-2604-AF83-5EF9-1DDB0B3E7ECF}"/>
              </a:ext>
            </a:extLst>
          </p:cNvPr>
          <p:cNvSpPr/>
          <p:nvPr/>
        </p:nvSpPr>
        <p:spPr>
          <a:xfrm>
            <a:off x="1174383" y="5677989"/>
            <a:ext cx="9843233" cy="583473"/>
          </a:xfrm>
          <a:prstGeom prst="roundRect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5" name="Retângulo: Cantos Arredondados 4">
            <a:extLst>
              <a:ext uri="{FF2B5EF4-FFF2-40B4-BE49-F238E27FC236}">
                <a16:creationId xmlns:a16="http://schemas.microsoft.com/office/drawing/2014/main" id="{260033F6-7F60-F81B-CF80-5ACE08E34A8E}"/>
              </a:ext>
            </a:extLst>
          </p:cNvPr>
          <p:cNvSpPr/>
          <p:nvPr/>
        </p:nvSpPr>
        <p:spPr>
          <a:xfrm>
            <a:off x="-539931" y="1384662"/>
            <a:ext cx="12836434" cy="2838996"/>
          </a:xfrm>
          <a:prstGeom prst="roundRect">
            <a:avLst/>
          </a:prstGeom>
          <a:ln>
            <a:noFill/>
          </a:ln>
        </p:spPr>
        <p:style>
          <a:lnRef idx="0">
            <a:scrgbClr r="0" g="0" b="0"/>
          </a:lnRef>
          <a:fillRef idx="1001">
            <a:schemeClr val="lt2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3A8642F2-64D9-BFDF-8E07-69E00B3C4B51}"/>
              </a:ext>
            </a:extLst>
          </p:cNvPr>
          <p:cNvSpPr txBox="1"/>
          <p:nvPr/>
        </p:nvSpPr>
        <p:spPr>
          <a:xfrm>
            <a:off x="5101840" y="152520"/>
            <a:ext cx="533146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/>
              <a:t>O que conferir em casos de duplicidade?</a:t>
            </a:r>
          </a:p>
        </p:txBody>
      </p:sp>
      <p:pic>
        <p:nvPicPr>
          <p:cNvPr id="3" name="Imagem 2" descr="Uma imagem contendo Logotipo&#10;&#10;Descrição gerada automaticamente">
            <a:extLst>
              <a:ext uri="{FF2B5EF4-FFF2-40B4-BE49-F238E27FC236}">
                <a16:creationId xmlns:a16="http://schemas.microsoft.com/office/drawing/2014/main" id="{51E65D27-21CB-42FC-AB55-D5522F9F848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GlowEdges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702" y="220908"/>
            <a:ext cx="1722214" cy="533091"/>
          </a:xfrm>
          <a:prstGeom prst="rect">
            <a:avLst/>
          </a:prstGeom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9AE0E338-C9F4-EAA0-AB36-89D5D86F8B72}"/>
              </a:ext>
            </a:extLst>
          </p:cNvPr>
          <p:cNvSpPr txBox="1"/>
          <p:nvPr/>
        </p:nvSpPr>
        <p:spPr>
          <a:xfrm>
            <a:off x="1242778" y="1444290"/>
            <a:ext cx="9274629" cy="40246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ct val="115000"/>
              </a:lnSpc>
              <a:spcAft>
                <a:spcPts val="800"/>
              </a:spcAft>
            </a:pPr>
            <a:r>
              <a:rPr lang="pt-BR" sz="2000" kern="15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Abra os dois hubs pelo </a:t>
            </a:r>
            <a:r>
              <a:rPr lang="pt-BR" sz="2000" kern="15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Hubspot</a:t>
            </a:r>
            <a:r>
              <a:rPr lang="pt-BR" sz="2000" kern="15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;</a:t>
            </a: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Font typeface="+mj-lt"/>
              <a:buAutoNum type="arabicPeriod"/>
            </a:pPr>
            <a:endParaRPr lang="pt-BR" sz="2000" kern="15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15000"/>
              </a:lnSpc>
              <a:spcAft>
                <a:spcPts val="800"/>
              </a:spcAft>
            </a:pPr>
            <a:r>
              <a:rPr lang="pt-BR" sz="2000" kern="15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Confira se o segurado, corretor, e ramo, são os mesmos nos dois hubs; </a:t>
            </a: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Font typeface="+mj-lt"/>
              <a:buAutoNum type="arabicPeriod"/>
            </a:pPr>
            <a:endParaRPr lang="pt-BR" sz="2000" kern="15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15000"/>
              </a:lnSpc>
            </a:pPr>
            <a:r>
              <a:rPr lang="pt-BR" sz="2000" kern="15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Verifique se a data do primeiro e-mail do corretor pedindo a cotação também é a mesma nos dois casos;</a:t>
            </a:r>
          </a:p>
          <a:p>
            <a:pPr lvl="0">
              <a:lnSpc>
                <a:spcPct val="115000"/>
              </a:lnSpc>
            </a:pPr>
            <a:endParaRPr lang="pt-BR" sz="2000" kern="15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15000"/>
              </a:lnSpc>
            </a:pPr>
            <a:endParaRPr lang="pt-BR" sz="2000" kern="15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457200">
              <a:lnSpc>
                <a:spcPct val="115000"/>
              </a:lnSpc>
              <a:buNone/>
            </a:pPr>
            <a:r>
              <a:rPr lang="pt-BR" sz="2000" kern="15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 </a:t>
            </a:r>
          </a:p>
          <a:p>
            <a:pPr marL="457200">
              <a:lnSpc>
                <a:spcPct val="115000"/>
              </a:lnSpc>
              <a:spcAft>
                <a:spcPts val="800"/>
              </a:spcAft>
              <a:buNone/>
            </a:pPr>
            <a:r>
              <a:rPr lang="pt-BR" sz="2000" kern="15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 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F80A6048-C4CE-725A-F4F7-F7EEED31964A}"/>
              </a:ext>
            </a:extLst>
          </p:cNvPr>
          <p:cNvSpPr txBox="1"/>
          <p:nvPr/>
        </p:nvSpPr>
        <p:spPr>
          <a:xfrm>
            <a:off x="1242777" y="4501693"/>
            <a:ext cx="9706444" cy="16663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</a:pPr>
            <a:r>
              <a:rPr lang="pt-BR" dirty="0"/>
              <a:t>Caso dois analistas do comercial encaminhem o mesmo e-mail para a Central, ou um analista envie o mesmo e-mail mais de uma vez, é gerada duplicidade. </a:t>
            </a:r>
          </a:p>
          <a:p>
            <a:pPr>
              <a:lnSpc>
                <a:spcPct val="115000"/>
              </a:lnSpc>
            </a:pPr>
            <a:endParaRPr lang="pt-BR" dirty="0"/>
          </a:p>
          <a:p>
            <a:pPr>
              <a:lnSpc>
                <a:spcPct val="115000"/>
              </a:lnSpc>
            </a:pPr>
            <a:endParaRPr lang="pt-BR" dirty="0"/>
          </a:p>
          <a:p>
            <a:pPr>
              <a:lnSpc>
                <a:spcPct val="115000"/>
              </a:lnSpc>
            </a:pPr>
            <a:r>
              <a:rPr lang="pt-BR" b="1" dirty="0">
                <a:solidFill>
                  <a:schemeClr val="bg1"/>
                </a:solidFill>
              </a:rPr>
              <a:t>CONFERIR DATA, HORA, DESTINATÁRIO, REMETENTE E TEXTO DO E-MAIL EM AMBOS OS NEGÓCIOS.</a:t>
            </a:r>
          </a:p>
        </p:txBody>
      </p:sp>
      <p:sp>
        <p:nvSpPr>
          <p:cNvPr id="12" name="Elipse 11">
            <a:extLst>
              <a:ext uri="{FF2B5EF4-FFF2-40B4-BE49-F238E27FC236}">
                <a16:creationId xmlns:a16="http://schemas.microsoft.com/office/drawing/2014/main" id="{CB9930A8-47C3-EB88-C7E5-E9B94691E284}"/>
              </a:ext>
            </a:extLst>
          </p:cNvPr>
          <p:cNvSpPr/>
          <p:nvPr/>
        </p:nvSpPr>
        <p:spPr>
          <a:xfrm>
            <a:off x="768024" y="1533502"/>
            <a:ext cx="406359" cy="396794"/>
          </a:xfrm>
          <a:prstGeom prst="ellipse">
            <a:avLst/>
          </a:prstGeom>
          <a:solidFill>
            <a:srgbClr val="2E75B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" name="Elipse 13">
            <a:extLst>
              <a:ext uri="{FF2B5EF4-FFF2-40B4-BE49-F238E27FC236}">
                <a16:creationId xmlns:a16="http://schemas.microsoft.com/office/drawing/2014/main" id="{6C064C54-B272-1A7F-2AFA-2106A95D5DB4}"/>
              </a:ext>
            </a:extLst>
          </p:cNvPr>
          <p:cNvSpPr/>
          <p:nvPr/>
        </p:nvSpPr>
        <p:spPr>
          <a:xfrm>
            <a:off x="768024" y="2377680"/>
            <a:ext cx="406359" cy="396794"/>
          </a:xfrm>
          <a:prstGeom prst="ellipse">
            <a:avLst/>
          </a:prstGeom>
          <a:solidFill>
            <a:srgbClr val="2E75B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7" name="Elipse 16">
            <a:extLst>
              <a:ext uri="{FF2B5EF4-FFF2-40B4-BE49-F238E27FC236}">
                <a16:creationId xmlns:a16="http://schemas.microsoft.com/office/drawing/2014/main" id="{ED92C17A-9D07-2EC9-8324-BC1A76E4B4FD}"/>
              </a:ext>
            </a:extLst>
          </p:cNvPr>
          <p:cNvSpPr/>
          <p:nvPr/>
        </p:nvSpPr>
        <p:spPr>
          <a:xfrm>
            <a:off x="768024" y="3300669"/>
            <a:ext cx="406359" cy="396794"/>
          </a:xfrm>
          <a:prstGeom prst="ellipse">
            <a:avLst/>
          </a:prstGeom>
          <a:solidFill>
            <a:srgbClr val="2E75B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9" name="CaixaDeTexto 18">
            <a:extLst>
              <a:ext uri="{FF2B5EF4-FFF2-40B4-BE49-F238E27FC236}">
                <a16:creationId xmlns:a16="http://schemas.microsoft.com/office/drawing/2014/main" id="{360D4BC6-226C-92BC-A548-1CCD585F5BCB}"/>
              </a:ext>
            </a:extLst>
          </p:cNvPr>
          <p:cNvSpPr txBox="1"/>
          <p:nvPr/>
        </p:nvSpPr>
        <p:spPr>
          <a:xfrm>
            <a:off x="821084" y="3300669"/>
            <a:ext cx="254725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000" b="1" dirty="0">
                <a:solidFill>
                  <a:srgbClr val="E7E6E6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3</a:t>
            </a:r>
            <a:endParaRPr lang="pt-BR" dirty="0"/>
          </a:p>
        </p:txBody>
      </p:sp>
      <p:sp>
        <p:nvSpPr>
          <p:cNvPr id="21" name="CaixaDeTexto 20">
            <a:extLst>
              <a:ext uri="{FF2B5EF4-FFF2-40B4-BE49-F238E27FC236}">
                <a16:creationId xmlns:a16="http://schemas.microsoft.com/office/drawing/2014/main" id="{56A9325D-8A35-7B16-283C-EB51568127A6}"/>
              </a:ext>
            </a:extLst>
          </p:cNvPr>
          <p:cNvSpPr txBox="1"/>
          <p:nvPr/>
        </p:nvSpPr>
        <p:spPr>
          <a:xfrm>
            <a:off x="821084" y="2374364"/>
            <a:ext cx="211183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000" b="1" dirty="0">
                <a:solidFill>
                  <a:srgbClr val="E7E6E6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2</a:t>
            </a:r>
            <a:endParaRPr lang="pt-BR" dirty="0"/>
          </a:p>
        </p:txBody>
      </p:sp>
      <p:sp>
        <p:nvSpPr>
          <p:cNvPr id="23" name="CaixaDeTexto 22">
            <a:extLst>
              <a:ext uri="{FF2B5EF4-FFF2-40B4-BE49-F238E27FC236}">
                <a16:creationId xmlns:a16="http://schemas.microsoft.com/office/drawing/2014/main" id="{833A7089-0ED2-EF84-0A68-93046991E3AC}"/>
              </a:ext>
            </a:extLst>
          </p:cNvPr>
          <p:cNvSpPr txBox="1"/>
          <p:nvPr/>
        </p:nvSpPr>
        <p:spPr>
          <a:xfrm>
            <a:off x="809794" y="1533502"/>
            <a:ext cx="32281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000" b="1" dirty="0">
                <a:solidFill>
                  <a:srgbClr val="E7E6E6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1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5034779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E47F6AE-FF54-EE81-8AF0-6AD4CB1742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: Cantos Arredondados 4">
            <a:extLst>
              <a:ext uri="{FF2B5EF4-FFF2-40B4-BE49-F238E27FC236}">
                <a16:creationId xmlns:a16="http://schemas.microsoft.com/office/drawing/2014/main" id="{A53BF24E-E6BD-56EE-80FD-ACB884852459}"/>
              </a:ext>
            </a:extLst>
          </p:cNvPr>
          <p:cNvSpPr/>
          <p:nvPr/>
        </p:nvSpPr>
        <p:spPr>
          <a:xfrm>
            <a:off x="-731520" y="1549386"/>
            <a:ext cx="13385073" cy="4571999"/>
          </a:xfrm>
          <a:prstGeom prst="roundRect">
            <a:avLst/>
          </a:prstGeom>
          <a:ln>
            <a:noFill/>
          </a:ln>
        </p:spPr>
        <p:style>
          <a:lnRef idx="0">
            <a:scrgbClr r="0" g="0" b="0"/>
          </a:lnRef>
          <a:fillRef idx="1001">
            <a:schemeClr val="lt2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BA1BEDE5-CBF6-5DBD-62A8-92ECC19AB0BE}"/>
              </a:ext>
            </a:extLst>
          </p:cNvPr>
          <p:cNvSpPr txBox="1"/>
          <p:nvPr/>
        </p:nvSpPr>
        <p:spPr>
          <a:xfrm>
            <a:off x="5101840" y="152520"/>
            <a:ext cx="533146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/>
              <a:t>O que conferir em casos de duplicidade?</a:t>
            </a:r>
          </a:p>
        </p:txBody>
      </p:sp>
      <p:pic>
        <p:nvPicPr>
          <p:cNvPr id="3" name="Imagem 2" descr="Uma imagem contendo Logotipo&#10;&#10;Descrição gerada automaticamente">
            <a:extLst>
              <a:ext uri="{FF2B5EF4-FFF2-40B4-BE49-F238E27FC236}">
                <a16:creationId xmlns:a16="http://schemas.microsoft.com/office/drawing/2014/main" id="{1601746C-9FFB-9675-5C8B-013582B3235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GlowEdges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702" y="220908"/>
            <a:ext cx="1722214" cy="533091"/>
          </a:xfrm>
          <a:prstGeom prst="rect">
            <a:avLst/>
          </a:prstGeom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20898F3B-28C8-C77E-85A6-99B5CA135F75}"/>
              </a:ext>
            </a:extLst>
          </p:cNvPr>
          <p:cNvSpPr txBox="1"/>
          <p:nvPr/>
        </p:nvSpPr>
        <p:spPr>
          <a:xfrm>
            <a:off x="1075809" y="1720448"/>
            <a:ext cx="10193082" cy="42298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ct val="115000"/>
              </a:lnSpc>
              <a:spcAft>
                <a:spcPts val="800"/>
              </a:spcAft>
            </a:pPr>
            <a:r>
              <a:rPr lang="pt-BR" sz="2000" kern="15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Verificar se os anexos dos dois casos também são iguais;</a:t>
            </a:r>
          </a:p>
          <a:p>
            <a:pPr lvl="0">
              <a:lnSpc>
                <a:spcPct val="115000"/>
              </a:lnSpc>
              <a:spcAft>
                <a:spcPts val="800"/>
              </a:spcAft>
            </a:pPr>
            <a:endParaRPr lang="pt-BR" sz="2000" kern="150" dirty="0"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15000"/>
              </a:lnSpc>
              <a:spcAft>
                <a:spcPts val="800"/>
              </a:spcAft>
            </a:pPr>
            <a:r>
              <a:rPr lang="pt-BR" sz="2000" kern="15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Conferir os e-mails mais recentes, caso um </a:t>
            </a:r>
            <a:r>
              <a:rPr lang="pt-BR" sz="2000" b="1" kern="15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subscritor tenha pedido dois cadastros</a:t>
            </a:r>
            <a:r>
              <a:rPr lang="pt-BR" sz="2000" kern="15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, por exemplo, </a:t>
            </a:r>
            <a:r>
              <a:rPr lang="pt-BR" sz="2000" b="1" kern="15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então não é duplicidade</a:t>
            </a:r>
            <a:r>
              <a:rPr lang="pt-BR" sz="2000" kern="15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;</a:t>
            </a: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Font typeface="+mj-lt"/>
              <a:buAutoNum type="arabicPeriod"/>
            </a:pPr>
            <a:endParaRPr lang="pt-BR" sz="2000" kern="15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15000"/>
              </a:lnSpc>
              <a:spcAft>
                <a:spcPts val="800"/>
              </a:spcAft>
            </a:pPr>
            <a:r>
              <a:rPr lang="pt-BR" sz="2000" kern="15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Comparar se é o mesmo assunto do e-mail, pois caso ele esteja diferente vai gerar outro ticket;</a:t>
            </a: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Font typeface="+mj-lt"/>
              <a:buAutoNum type="arabicPeriod"/>
            </a:pPr>
            <a:endParaRPr lang="pt-BR" sz="2000" kern="15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15000"/>
              </a:lnSpc>
              <a:spcAft>
                <a:spcPts val="800"/>
              </a:spcAft>
            </a:pPr>
            <a:r>
              <a:rPr lang="pt-BR" sz="2000" kern="15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Verificar o tipo de cotação, caso um seja </a:t>
            </a:r>
            <a:r>
              <a:rPr lang="pt-BR" sz="2000" b="1" kern="15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renovação</a:t>
            </a:r>
            <a:r>
              <a:rPr lang="pt-BR" sz="2000" kern="15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e o outro </a:t>
            </a:r>
            <a:r>
              <a:rPr lang="pt-BR" sz="2000" b="1" kern="15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prospecção</a:t>
            </a:r>
            <a:r>
              <a:rPr lang="pt-BR" sz="2000" kern="15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, elas </a:t>
            </a:r>
            <a:r>
              <a:rPr lang="pt-BR" sz="2000" b="1" kern="15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não são duplicidade;</a:t>
            </a:r>
          </a:p>
        </p:txBody>
      </p:sp>
      <p:sp>
        <p:nvSpPr>
          <p:cNvPr id="7" name="Elipse 6">
            <a:extLst>
              <a:ext uri="{FF2B5EF4-FFF2-40B4-BE49-F238E27FC236}">
                <a16:creationId xmlns:a16="http://schemas.microsoft.com/office/drawing/2014/main" id="{49127E2D-2E2E-9411-7F04-19C70FB81A0C}"/>
              </a:ext>
            </a:extLst>
          </p:cNvPr>
          <p:cNvSpPr/>
          <p:nvPr/>
        </p:nvSpPr>
        <p:spPr>
          <a:xfrm>
            <a:off x="582365" y="1798824"/>
            <a:ext cx="406359" cy="396794"/>
          </a:xfrm>
          <a:prstGeom prst="ellipse">
            <a:avLst/>
          </a:prstGeom>
          <a:solidFill>
            <a:srgbClr val="2E75B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Elipse 8">
            <a:extLst>
              <a:ext uri="{FF2B5EF4-FFF2-40B4-BE49-F238E27FC236}">
                <a16:creationId xmlns:a16="http://schemas.microsoft.com/office/drawing/2014/main" id="{85ED1C8D-B85A-8C9A-CEA4-8963104D469C}"/>
              </a:ext>
            </a:extLst>
          </p:cNvPr>
          <p:cNvSpPr/>
          <p:nvPr/>
        </p:nvSpPr>
        <p:spPr>
          <a:xfrm>
            <a:off x="582364" y="2700451"/>
            <a:ext cx="406359" cy="396794"/>
          </a:xfrm>
          <a:prstGeom prst="ellipse">
            <a:avLst/>
          </a:prstGeom>
          <a:solidFill>
            <a:srgbClr val="2E75B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Elipse 10">
            <a:extLst>
              <a:ext uri="{FF2B5EF4-FFF2-40B4-BE49-F238E27FC236}">
                <a16:creationId xmlns:a16="http://schemas.microsoft.com/office/drawing/2014/main" id="{A767A0F4-C23D-667C-CA27-4A59B2920BD4}"/>
              </a:ext>
            </a:extLst>
          </p:cNvPr>
          <p:cNvSpPr/>
          <p:nvPr/>
        </p:nvSpPr>
        <p:spPr>
          <a:xfrm>
            <a:off x="582363" y="3897490"/>
            <a:ext cx="406359" cy="396794"/>
          </a:xfrm>
          <a:prstGeom prst="ellipse">
            <a:avLst/>
          </a:prstGeom>
          <a:solidFill>
            <a:srgbClr val="2E75B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" name="Elipse 12">
            <a:extLst>
              <a:ext uri="{FF2B5EF4-FFF2-40B4-BE49-F238E27FC236}">
                <a16:creationId xmlns:a16="http://schemas.microsoft.com/office/drawing/2014/main" id="{6185454B-E910-CE6E-B61E-53AF319ACA5D}"/>
              </a:ext>
            </a:extLst>
          </p:cNvPr>
          <p:cNvSpPr/>
          <p:nvPr/>
        </p:nvSpPr>
        <p:spPr>
          <a:xfrm>
            <a:off x="582362" y="5182393"/>
            <a:ext cx="406359" cy="396794"/>
          </a:xfrm>
          <a:prstGeom prst="ellipse">
            <a:avLst/>
          </a:prstGeom>
          <a:solidFill>
            <a:srgbClr val="2E75B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C835D2E1-6231-068F-A6AD-9EAE19E9CAA6}"/>
              </a:ext>
            </a:extLst>
          </p:cNvPr>
          <p:cNvSpPr txBox="1"/>
          <p:nvPr/>
        </p:nvSpPr>
        <p:spPr>
          <a:xfrm>
            <a:off x="624432" y="1803938"/>
            <a:ext cx="322217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000" b="1" dirty="0">
                <a:solidFill>
                  <a:srgbClr val="E7E6E6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4</a:t>
            </a:r>
            <a:endParaRPr lang="pt-BR" dirty="0"/>
          </a:p>
        </p:txBody>
      </p:sp>
      <p:sp>
        <p:nvSpPr>
          <p:cNvPr id="18" name="CaixaDeTexto 17">
            <a:extLst>
              <a:ext uri="{FF2B5EF4-FFF2-40B4-BE49-F238E27FC236}">
                <a16:creationId xmlns:a16="http://schemas.microsoft.com/office/drawing/2014/main" id="{0AEA0AA1-1AF7-88E6-39BD-72DEBC51E090}"/>
              </a:ext>
            </a:extLst>
          </p:cNvPr>
          <p:cNvSpPr txBox="1"/>
          <p:nvPr/>
        </p:nvSpPr>
        <p:spPr>
          <a:xfrm>
            <a:off x="624432" y="2692021"/>
            <a:ext cx="322217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000" b="1" dirty="0">
                <a:solidFill>
                  <a:srgbClr val="E7E6E6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5</a:t>
            </a:r>
            <a:endParaRPr lang="pt-BR" sz="1800" dirty="0"/>
          </a:p>
        </p:txBody>
      </p:sp>
      <p:sp>
        <p:nvSpPr>
          <p:cNvPr id="20" name="CaixaDeTexto 19">
            <a:extLst>
              <a:ext uri="{FF2B5EF4-FFF2-40B4-BE49-F238E27FC236}">
                <a16:creationId xmlns:a16="http://schemas.microsoft.com/office/drawing/2014/main" id="{E4DBDDD6-ABAB-AC70-B07F-7B52E84075F6}"/>
              </a:ext>
            </a:extLst>
          </p:cNvPr>
          <p:cNvSpPr txBox="1"/>
          <p:nvPr/>
        </p:nvSpPr>
        <p:spPr>
          <a:xfrm>
            <a:off x="635317" y="3897490"/>
            <a:ext cx="300445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000" b="1" dirty="0">
                <a:solidFill>
                  <a:srgbClr val="E7E6E6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6</a:t>
            </a:r>
            <a:endParaRPr lang="pt-BR" sz="1800" dirty="0"/>
          </a:p>
        </p:txBody>
      </p:sp>
      <p:sp>
        <p:nvSpPr>
          <p:cNvPr id="22" name="CaixaDeTexto 21">
            <a:extLst>
              <a:ext uri="{FF2B5EF4-FFF2-40B4-BE49-F238E27FC236}">
                <a16:creationId xmlns:a16="http://schemas.microsoft.com/office/drawing/2014/main" id="{02AD0C67-E343-8560-6B7D-5A9E7C6E22E1}"/>
              </a:ext>
            </a:extLst>
          </p:cNvPr>
          <p:cNvSpPr txBox="1"/>
          <p:nvPr/>
        </p:nvSpPr>
        <p:spPr>
          <a:xfrm>
            <a:off x="644435" y="5179077"/>
            <a:ext cx="27867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000" b="1" dirty="0">
                <a:solidFill>
                  <a:srgbClr val="E7E6E6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7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3155728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1E7629E-8ECD-B031-FA02-2B046FA02B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tângulo: Cantos Arredondados 9">
            <a:extLst>
              <a:ext uri="{FF2B5EF4-FFF2-40B4-BE49-F238E27FC236}">
                <a16:creationId xmlns:a16="http://schemas.microsoft.com/office/drawing/2014/main" id="{B8BFDBDF-7190-ECBC-AAAC-9DF279864A24}"/>
              </a:ext>
            </a:extLst>
          </p:cNvPr>
          <p:cNvSpPr/>
          <p:nvPr/>
        </p:nvSpPr>
        <p:spPr>
          <a:xfrm>
            <a:off x="1351272" y="4606833"/>
            <a:ext cx="9489455" cy="1145545"/>
          </a:xfrm>
          <a:prstGeom prst="roundRect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5" name="Retângulo: Cantos Arredondados 4">
            <a:extLst>
              <a:ext uri="{FF2B5EF4-FFF2-40B4-BE49-F238E27FC236}">
                <a16:creationId xmlns:a16="http://schemas.microsoft.com/office/drawing/2014/main" id="{0F23B44C-5FD0-E6E2-3A79-A1EA45732882}"/>
              </a:ext>
            </a:extLst>
          </p:cNvPr>
          <p:cNvSpPr/>
          <p:nvPr/>
        </p:nvSpPr>
        <p:spPr>
          <a:xfrm>
            <a:off x="1351272" y="1566318"/>
            <a:ext cx="9489455" cy="2250261"/>
          </a:xfrm>
          <a:prstGeom prst="roundRect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2A184374-596D-F593-462A-8404513122F6}"/>
              </a:ext>
            </a:extLst>
          </p:cNvPr>
          <p:cNvSpPr txBox="1"/>
          <p:nvPr/>
        </p:nvSpPr>
        <p:spPr>
          <a:xfrm>
            <a:off x="5101840" y="152520"/>
            <a:ext cx="533146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/>
              <a:t>O que conferir em diferentes ramos?</a:t>
            </a:r>
          </a:p>
        </p:txBody>
      </p:sp>
      <p:pic>
        <p:nvPicPr>
          <p:cNvPr id="3" name="Imagem 2" descr="Uma imagem contendo Logotipo&#10;&#10;Descrição gerada automaticamente">
            <a:extLst>
              <a:ext uri="{FF2B5EF4-FFF2-40B4-BE49-F238E27FC236}">
                <a16:creationId xmlns:a16="http://schemas.microsoft.com/office/drawing/2014/main" id="{9855FFB6-4BBF-F7D1-A096-823DF10BF8A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GlowEdges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702" y="220908"/>
            <a:ext cx="1722214" cy="533091"/>
          </a:xfrm>
          <a:prstGeom prst="rect">
            <a:avLst/>
          </a:prstGeom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9FB8A03E-542C-BB22-8D4D-15BC9C3DFC55}"/>
              </a:ext>
            </a:extLst>
          </p:cNvPr>
          <p:cNvSpPr txBox="1"/>
          <p:nvPr/>
        </p:nvSpPr>
        <p:spPr>
          <a:xfrm>
            <a:off x="1458576" y="2098665"/>
            <a:ext cx="8830709" cy="169584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pt-BR" sz="2000" b="1" kern="150" dirty="0">
                <a:solidFill>
                  <a:srgbClr val="FFFFFF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RAMO RD EQUIPAMENTOS:</a:t>
            </a:r>
            <a:endParaRPr lang="pt-BR" sz="2000" kern="150" dirty="0">
              <a:solidFill>
                <a:srgbClr val="FFFFFF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pt-BR" sz="2000" kern="150" dirty="0">
                <a:solidFill>
                  <a:srgbClr val="FFFFFF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Observar </a:t>
            </a:r>
            <a:r>
              <a:rPr lang="pt-BR" sz="2000" kern="150" dirty="0">
                <a:solidFill>
                  <a:srgbClr val="FFFFFF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os valores de VR, LMG, e quantidade de itens nos anexos, para ver se eles são diferentes.</a:t>
            </a:r>
          </a:p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pt-BR" sz="2000" kern="15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 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B01833C1-A3AB-100D-3631-A229720AD740}"/>
              </a:ext>
            </a:extLst>
          </p:cNvPr>
          <p:cNvSpPr txBox="1"/>
          <p:nvPr/>
        </p:nvSpPr>
        <p:spPr>
          <a:xfrm>
            <a:off x="1502227" y="4773838"/>
            <a:ext cx="9187544" cy="13419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pt-BR" sz="2000" b="1" kern="150" dirty="0">
                <a:solidFill>
                  <a:srgbClr val="FFFFFF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RAMO OBRAS</a:t>
            </a:r>
            <a:r>
              <a:rPr lang="pt-BR" sz="2000" b="1" kern="150" dirty="0">
                <a:solidFill>
                  <a:srgbClr val="FFFFFF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:</a:t>
            </a:r>
            <a:r>
              <a:rPr lang="pt-BR" sz="2000" b="1" kern="150" dirty="0">
                <a:solidFill>
                  <a:srgbClr val="FFFFFF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</a:p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pt-BR" sz="2000" kern="150" dirty="0">
                <a:solidFill>
                  <a:srgbClr val="FFFFFF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Analisar o local e o nome da obra, nos dois negócios.</a:t>
            </a:r>
          </a:p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pt-BR" sz="2000" kern="15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25152197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7363EBD-42B1-B7DA-9E00-127E98E443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tângulo: Cantos Arredondados 7">
            <a:extLst>
              <a:ext uri="{FF2B5EF4-FFF2-40B4-BE49-F238E27FC236}">
                <a16:creationId xmlns:a16="http://schemas.microsoft.com/office/drawing/2014/main" id="{4AC8FC6A-30FD-433B-6BF8-FC3D76DE610C}"/>
              </a:ext>
            </a:extLst>
          </p:cNvPr>
          <p:cNvSpPr/>
          <p:nvPr/>
        </p:nvSpPr>
        <p:spPr>
          <a:xfrm>
            <a:off x="6818374" y="1463038"/>
            <a:ext cx="4615983" cy="4571999"/>
          </a:xfrm>
          <a:prstGeom prst="roundRect">
            <a:avLst/>
          </a:prstGeom>
          <a:ln>
            <a:noFill/>
          </a:ln>
        </p:spPr>
        <p:style>
          <a:lnRef idx="0">
            <a:scrgbClr r="0" g="0" b="0"/>
          </a:lnRef>
          <a:fillRef idx="1001">
            <a:schemeClr val="lt2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5" name="Retângulo: Cantos Arredondados 4">
            <a:extLst>
              <a:ext uri="{FF2B5EF4-FFF2-40B4-BE49-F238E27FC236}">
                <a16:creationId xmlns:a16="http://schemas.microsoft.com/office/drawing/2014/main" id="{25877466-4962-8492-4908-979B576B2487}"/>
              </a:ext>
            </a:extLst>
          </p:cNvPr>
          <p:cNvSpPr/>
          <p:nvPr/>
        </p:nvSpPr>
        <p:spPr>
          <a:xfrm>
            <a:off x="757645" y="1550125"/>
            <a:ext cx="4615983" cy="4571999"/>
          </a:xfrm>
          <a:prstGeom prst="roundRect">
            <a:avLst/>
          </a:prstGeom>
          <a:ln>
            <a:noFill/>
          </a:ln>
        </p:spPr>
        <p:style>
          <a:lnRef idx="0">
            <a:scrgbClr r="0" g="0" b="0"/>
          </a:lnRef>
          <a:fillRef idx="1001">
            <a:schemeClr val="lt2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21C05D57-4809-D843-E539-0EA2414BD8B4}"/>
              </a:ext>
            </a:extLst>
          </p:cNvPr>
          <p:cNvSpPr txBox="1"/>
          <p:nvPr/>
        </p:nvSpPr>
        <p:spPr>
          <a:xfrm>
            <a:off x="5101840" y="152520"/>
            <a:ext cx="533146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/>
              <a:t>O que fazer se realmente for duplicidade?</a:t>
            </a:r>
          </a:p>
        </p:txBody>
      </p:sp>
      <p:pic>
        <p:nvPicPr>
          <p:cNvPr id="3" name="Imagem 2" descr="Uma imagem contendo Logotipo&#10;&#10;Descrição gerada automaticamente">
            <a:extLst>
              <a:ext uri="{FF2B5EF4-FFF2-40B4-BE49-F238E27FC236}">
                <a16:creationId xmlns:a16="http://schemas.microsoft.com/office/drawing/2014/main" id="{36495CB8-41D2-331C-56C0-33422C7B12F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GlowEdges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702" y="220908"/>
            <a:ext cx="1722214" cy="533091"/>
          </a:xfrm>
          <a:prstGeom prst="rect">
            <a:avLst/>
          </a:prstGeom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1A2866B1-AF01-D79C-58FC-18B43B369895}"/>
              </a:ext>
            </a:extLst>
          </p:cNvPr>
          <p:cNvSpPr txBox="1"/>
          <p:nvPr/>
        </p:nvSpPr>
        <p:spPr>
          <a:xfrm>
            <a:off x="1256580" y="2261750"/>
            <a:ext cx="3618111" cy="31487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pt-BR" b="1" kern="150" dirty="0">
                <a:solidFill>
                  <a:schemeClr val="bg1">
                    <a:lumMod val="50000"/>
                  </a:schemeClr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CASO OS DOIS HUBS SEJAM IGUAIS: </a:t>
            </a:r>
            <a:r>
              <a:rPr lang="pt-BR" kern="15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 regra é que o negócio mais antigo fica, e o mais novo é excluído.</a:t>
            </a:r>
          </a:p>
          <a:p>
            <a:pPr>
              <a:lnSpc>
                <a:spcPct val="115000"/>
              </a:lnSpc>
              <a:spcAft>
                <a:spcPts val="800"/>
              </a:spcAft>
              <a:buNone/>
            </a:pPr>
            <a:endParaRPr lang="pt-BR" kern="15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pt-BR" kern="15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Nesse caso é necessário abrir um ticket para a Central de pedidos, </a:t>
            </a:r>
            <a:r>
              <a:rPr lang="pt-BR" b="1" kern="15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informando a duplicidade</a:t>
            </a:r>
            <a:r>
              <a:rPr lang="pt-BR" kern="15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e o negócio que deve ser excluído.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DAAD6220-F5FF-941E-EE06-9F9357C683D2}"/>
              </a:ext>
            </a:extLst>
          </p:cNvPr>
          <p:cNvSpPr txBox="1"/>
          <p:nvPr/>
        </p:nvSpPr>
        <p:spPr>
          <a:xfrm>
            <a:off x="7214834" y="2102475"/>
            <a:ext cx="3823061" cy="34672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pt-BR" b="1" kern="150" dirty="0">
                <a:solidFill>
                  <a:schemeClr val="bg1">
                    <a:lumMod val="50000"/>
                  </a:schemeClr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CASO NÃO SEJA DUPLICIDADE:</a:t>
            </a:r>
            <a:r>
              <a:rPr lang="pt-BR" b="1" kern="150" dirty="0">
                <a:solidFill>
                  <a:srgbClr val="2E75B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pt-BR" kern="15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será marcado como não duplicidade no campo do hub pela central. </a:t>
            </a:r>
          </a:p>
          <a:p>
            <a:pPr>
              <a:lnSpc>
                <a:spcPct val="115000"/>
              </a:lnSpc>
              <a:spcAft>
                <a:spcPts val="800"/>
              </a:spcAft>
              <a:buNone/>
            </a:pPr>
            <a:endParaRPr lang="pt-BR" kern="150" dirty="0"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pt-BR" kern="15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Nesse caso, é necessário abrir um ticket para a Central de pedidos informando que os dois negócios que estão em definição de exclusividade e o motivo de eles não ser duplicidade.</a:t>
            </a:r>
          </a:p>
        </p:txBody>
      </p:sp>
      <p:sp>
        <p:nvSpPr>
          <p:cNvPr id="9" name="Sinal de Multiplicação 8">
            <a:extLst>
              <a:ext uri="{FF2B5EF4-FFF2-40B4-BE49-F238E27FC236}">
                <a16:creationId xmlns:a16="http://schemas.microsoft.com/office/drawing/2014/main" id="{370C50BE-DD43-70DF-AA0E-F39D3439C4C1}"/>
              </a:ext>
            </a:extLst>
          </p:cNvPr>
          <p:cNvSpPr/>
          <p:nvPr/>
        </p:nvSpPr>
        <p:spPr>
          <a:xfrm>
            <a:off x="5536544" y="2832462"/>
            <a:ext cx="1118914" cy="1193075"/>
          </a:xfrm>
          <a:prstGeom prst="mathMultiply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891111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F12EFB-CA66-8C92-55E7-B9AE33A529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>
            <a:extLst>
              <a:ext uri="{FF2B5EF4-FFF2-40B4-BE49-F238E27FC236}">
                <a16:creationId xmlns:a16="http://schemas.microsoft.com/office/drawing/2014/main" id="{62366309-8E07-C318-5FFE-9C89973C6F34}"/>
              </a:ext>
            </a:extLst>
          </p:cNvPr>
          <p:cNvSpPr/>
          <p:nvPr/>
        </p:nvSpPr>
        <p:spPr>
          <a:xfrm>
            <a:off x="0" y="-49350"/>
            <a:ext cx="12192000" cy="6858000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pSp>
        <p:nvGrpSpPr>
          <p:cNvPr id="23" name="Agrupar 22">
            <a:extLst>
              <a:ext uri="{FF2B5EF4-FFF2-40B4-BE49-F238E27FC236}">
                <a16:creationId xmlns:a16="http://schemas.microsoft.com/office/drawing/2014/main" id="{0656B47C-4950-5AC5-60BB-3B4A8A60A9A9}"/>
              </a:ext>
            </a:extLst>
          </p:cNvPr>
          <p:cNvGrpSpPr/>
          <p:nvPr/>
        </p:nvGrpSpPr>
        <p:grpSpPr>
          <a:xfrm>
            <a:off x="-3038595" y="530712"/>
            <a:ext cx="7713937" cy="6277938"/>
            <a:chOff x="-4221480" y="-379051"/>
            <a:chExt cx="8808137" cy="7685690"/>
          </a:xfrm>
        </p:grpSpPr>
        <p:pic>
          <p:nvPicPr>
            <p:cNvPr id="24" name="Imagem 23" descr="Uma imagem contendo Logotipo&#10;&#10;Descrição gerada automaticamente">
              <a:extLst>
                <a:ext uri="{FF2B5EF4-FFF2-40B4-BE49-F238E27FC236}">
                  <a16:creationId xmlns:a16="http://schemas.microsoft.com/office/drawing/2014/main" id="{E77B5645-7B94-E41E-87E0-9CB91F72F1B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9069" t="15299" r="65994" b="41437"/>
            <a:stretch/>
          </p:blipFill>
          <p:spPr>
            <a:xfrm>
              <a:off x="-3985843" y="-379051"/>
              <a:ext cx="8572500" cy="7685690"/>
            </a:xfrm>
            <a:prstGeom prst="rect">
              <a:avLst/>
            </a:prstGeom>
          </p:spPr>
        </p:pic>
        <p:grpSp>
          <p:nvGrpSpPr>
            <p:cNvPr id="25" name="Agrupar 24">
              <a:extLst>
                <a:ext uri="{FF2B5EF4-FFF2-40B4-BE49-F238E27FC236}">
                  <a16:creationId xmlns:a16="http://schemas.microsoft.com/office/drawing/2014/main" id="{E2D17ADD-D05E-7736-97AC-9031A954188B}"/>
                </a:ext>
              </a:extLst>
            </p:cNvPr>
            <p:cNvGrpSpPr/>
            <p:nvPr/>
          </p:nvGrpSpPr>
          <p:grpSpPr>
            <a:xfrm>
              <a:off x="-4221480" y="0"/>
              <a:ext cx="7807515" cy="6858000"/>
              <a:chOff x="6096000" y="0"/>
              <a:chExt cx="7807515" cy="6858000"/>
            </a:xfrm>
          </p:grpSpPr>
          <p:pic>
            <p:nvPicPr>
              <p:cNvPr id="26" name="Imagem 25" descr="Satélite no espaço&#10;&#10;Descrição gerada automaticamente com confiança média">
                <a:extLst>
                  <a:ext uri="{FF2B5EF4-FFF2-40B4-BE49-F238E27FC236}">
                    <a16:creationId xmlns:a16="http://schemas.microsoft.com/office/drawing/2014/main" id="{2BE0E97F-BC25-BBDF-DAAE-B97C93C09C9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9850869" y="0"/>
                <a:ext cx="4052646" cy="6858000"/>
              </a:xfrm>
              <a:prstGeom prst="rect">
                <a:avLst/>
              </a:prstGeom>
            </p:spPr>
          </p:pic>
          <p:pic>
            <p:nvPicPr>
              <p:cNvPr id="27" name="Imagem 26" descr="Satélite no espaço&#10;&#10;Descrição gerada automaticamente com confiança média">
                <a:extLst>
                  <a:ext uri="{FF2B5EF4-FFF2-40B4-BE49-F238E27FC236}">
                    <a16:creationId xmlns:a16="http://schemas.microsoft.com/office/drawing/2014/main" id="{825405F2-E5BB-9BF2-2FDD-E8A08B18AE8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096000" y="0"/>
                <a:ext cx="4052646" cy="6858000"/>
              </a:xfrm>
              <a:prstGeom prst="rect">
                <a:avLst/>
              </a:prstGeom>
            </p:spPr>
          </p:pic>
        </p:grpSp>
      </p:grpSp>
      <p:sp>
        <p:nvSpPr>
          <p:cNvPr id="3" name="CaixaDeTexto 2">
            <a:extLst>
              <a:ext uri="{FF2B5EF4-FFF2-40B4-BE49-F238E27FC236}">
                <a16:creationId xmlns:a16="http://schemas.microsoft.com/office/drawing/2014/main" id="{EF4E8361-D209-8688-117A-D9CF619A57D6}"/>
              </a:ext>
            </a:extLst>
          </p:cNvPr>
          <p:cNvSpPr txBox="1"/>
          <p:nvPr/>
        </p:nvSpPr>
        <p:spPr>
          <a:xfrm>
            <a:off x="4675342" y="2705725"/>
            <a:ext cx="589296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400" b="1" dirty="0">
                <a:solidFill>
                  <a:schemeClr val="bg1"/>
                </a:solidFill>
              </a:rPr>
              <a:t>Agradecemos a atenção!</a:t>
            </a:r>
          </a:p>
          <a:p>
            <a:r>
              <a:rPr lang="pt-BR" sz="4400" b="1" dirty="0">
                <a:solidFill>
                  <a:schemeClr val="bg1"/>
                </a:solidFill>
              </a:rPr>
              <a:t>Central de Pedidos</a:t>
            </a:r>
          </a:p>
        </p:txBody>
      </p:sp>
      <p:pic>
        <p:nvPicPr>
          <p:cNvPr id="2" name="Imagem 1" descr="Uma imagem contendo Logotipo&#10;&#10;Descrição gerada automaticamente">
            <a:extLst>
              <a:ext uri="{FF2B5EF4-FFF2-40B4-BE49-F238E27FC236}">
                <a16:creationId xmlns:a16="http://schemas.microsoft.com/office/drawing/2014/main" id="{61AED4D2-3574-8843-AD52-7AEDF167292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518" y="145672"/>
            <a:ext cx="1722214" cy="5330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263829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eonik FF">
      <a:majorFont>
        <a:latin typeface="Aeonik Black"/>
        <a:ea typeface=""/>
        <a:cs typeface=""/>
      </a:majorFont>
      <a:minorFont>
        <a:latin typeface="Aeonik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webextensions/_rels/taskpanes.xml.rels><?xml version="1.0" encoding="UTF-8" standalone="yes"?>
<Relationships xmlns="http://schemas.openxmlformats.org/package/2006/relationships"><Relationship Id="rId2" Type="http://schemas.microsoft.com/office/2011/relationships/webextension" Target="webextension2.xml"/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525" row="0">
    <wetp:webextensionref xmlns:r="http://schemas.openxmlformats.org/officeDocument/2006/relationships" r:id="rId1"/>
  </wetp:taskpane>
  <wetp:taskpane dockstate="right" visibility="0" width="525" row="1">
    <wetp:webextensionref xmlns:r="http://schemas.openxmlformats.org/officeDocument/2006/relationships" r:id="rId2"/>
  </wetp:taskpane>
</wetp:taskpanes>
</file>

<file path=ppt/webextensions/webextension1.xml><?xml version="1.0" encoding="utf-8"?>
<we:webextension xmlns:we="http://schemas.microsoft.com/office/webextensions/webextension/2010/11" id="{025A256A-574D-4107-9562-C9941B128C2C}">
  <we:reference id="wa200001745" version="1.0.1.5" store="pt-BR" storeType="OMEX"/>
  <we:alternateReferences>
    <we:reference id="WA200001745" version="1.0.1.5" store="WA200001745" storeType="OMEX"/>
  </we:alternateReferences>
  <we:properties/>
  <we:bindings/>
  <we:snapshot xmlns:r="http://schemas.openxmlformats.org/officeDocument/2006/relationships"/>
</we:webextension>
</file>

<file path=ppt/webextensions/webextension2.xml><?xml version="1.0" encoding="utf-8"?>
<we:webextension xmlns:we="http://schemas.microsoft.com/office/webextensions/webextension/2010/11" id="{AE2D6669-119C-4A55-901B-D1843B9F571D}">
  <we:reference id="wa104038830" version="1.0.0.3" store="pt-BR" storeType="OMEX"/>
  <we:alternateReferences>
    <we:reference id="WA104038830" version="1.0.0.3" store="WA104038830" storeType="OMEX"/>
  </we:alternateReferences>
  <we:properties/>
  <we:bindings/>
  <we:snapshot xmlns:r="http://schemas.openxmlformats.org/officeDocument/2006/relationships"/>
</we:webextension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7D44824392CA7E4C9ED3FBA455B14E8F" ma:contentTypeVersion="15" ma:contentTypeDescription="Crie um novo documento." ma:contentTypeScope="" ma:versionID="40b450999035750596bceb2efcc081b0">
  <xsd:schema xmlns:xsd="http://www.w3.org/2001/XMLSchema" xmlns:xs="http://www.w3.org/2001/XMLSchema" xmlns:p="http://schemas.microsoft.com/office/2006/metadata/properties" xmlns:ns2="94852d83-9a02-44d6-8fa9-e81b400f8047" xmlns:ns3="3d1cf084-92fd-4cb1-823e-63f3307cf984" targetNamespace="http://schemas.microsoft.com/office/2006/metadata/properties" ma:root="true" ma:fieldsID="dc50d8d1a9420e9cc22595a36572266b" ns2:_="" ns3:_="">
    <xsd:import namespace="94852d83-9a02-44d6-8fa9-e81b400f8047"/>
    <xsd:import namespace="3d1cf084-92fd-4cb1-823e-63f3307cf98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Location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4852d83-9a02-44d6-8fa9-e81b400f804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7" nillable="true" ma:taxonomy="true" ma:internalName="lcf76f155ced4ddcb4097134ff3c332f" ma:taxonomyFieldName="MediaServiceImageTags" ma:displayName="Marcações de imagem" ma:readOnly="false" ma:fieldId="{5cf76f15-5ced-4ddc-b409-7134ff3c332f}" ma:taxonomyMulti="true" ma:sspId="65d3da88-f359-4992-aef6-748b5b7ccfe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0" nillable="true" ma:displayName="Location" ma:description="" ma:indexed="true" ma:internalName="MediaServiceLocation" ma:readOnly="true">
      <xsd:simpleType>
        <xsd:restriction base="dms:Text"/>
      </xsd:simpleType>
    </xsd:element>
    <xsd:element name="MediaServiceBillingMetadata" ma:index="21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d1cf084-92fd-4cb1-823e-63f3307cf984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6fc1f687-aeeb-426b-8bf0-b990d9656e7a}" ma:internalName="TaxCatchAll" ma:showField="CatchAllData" ma:web="3d1cf084-92fd-4cb1-823e-63f3307cf98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ú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94852d83-9a02-44d6-8fa9-e81b400f8047">
      <Terms xmlns="http://schemas.microsoft.com/office/infopath/2007/PartnerControls"/>
    </lcf76f155ced4ddcb4097134ff3c332f>
    <TaxCatchAll xmlns="3d1cf084-92fd-4cb1-823e-63f3307cf984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3C9448FB-B9E2-4F13-830A-3AEF09B1B57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4852d83-9a02-44d6-8fa9-e81b400f8047"/>
    <ds:schemaRef ds:uri="3d1cf084-92fd-4cb1-823e-63f3307cf98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A669F863-5E38-4A5E-89C6-50B4CFF67093}">
  <ds:schemaRefs>
    <ds:schemaRef ds:uri="http://www.w3.org/XML/1998/namespace"/>
    <ds:schemaRef ds:uri="http://schemas.microsoft.com/office/2006/documentManagement/types"/>
    <ds:schemaRef ds:uri="http://purl.org/dc/terms/"/>
    <ds:schemaRef ds:uri="http://purl.org/dc/elements/1.1/"/>
    <ds:schemaRef ds:uri="http://schemas.openxmlformats.org/package/2006/metadata/core-properties"/>
    <ds:schemaRef ds:uri="3d1cf084-92fd-4cb1-823e-63f3307cf984"/>
    <ds:schemaRef ds:uri="94852d83-9a02-44d6-8fa9-e81b400f8047"/>
    <ds:schemaRef ds:uri="http://schemas.microsoft.com/office/2006/metadata/properties"/>
    <ds:schemaRef ds:uri="http://schemas.microsoft.com/office/infopath/2007/PartnerControls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CB999B4F-99AD-41AD-90D3-EEBA1B3D466D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>
  <clbl:label id="{0128b308-5114-4a5d-af78-58f6f8a3df5b}" enabled="1" method="Standard" siteId="{bfd37ff5-1d50-4da1-b4a2-5646bffc1c11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Modelo PPT FF 1</Template>
  <TotalTime>123</TotalTime>
  <Words>410</Words>
  <Application>Microsoft Office PowerPoint</Application>
  <PresentationFormat>Widescreen</PresentationFormat>
  <Paragraphs>51</Paragraphs>
  <Slides>7</Slides>
  <Notes>2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7</vt:i4>
      </vt:variant>
    </vt:vector>
  </HeadingPairs>
  <TitlesOfParts>
    <vt:vector size="12" baseType="lpstr">
      <vt:lpstr>Aeonik</vt:lpstr>
      <vt:lpstr>Aeonik Black</vt:lpstr>
      <vt:lpstr>Aptos</vt:lpstr>
      <vt:lpstr>Arial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Camila Sardinha Gomes</dc:creator>
  <cp:lastModifiedBy>Camila Sardinha Gomes</cp:lastModifiedBy>
  <cp:revision>3</cp:revision>
  <dcterms:created xsi:type="dcterms:W3CDTF">2026-06-30T14:27:52Z</dcterms:created>
  <dcterms:modified xsi:type="dcterms:W3CDTF">2026-07-24T17:12:15Z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0x0101007D44824392CA7E4C9ED3FBA455B14E8F</vt:lpwstr>
  </property>
  <property fmtid="{D5CDD505-2E9C-101B-9397-08002B2CF9AE}" pid="3" name="MediaServiceImageTags">
    <vt:lpwstr/>
  </property>
  <property fmtid="{D5CDD505-2E9C-101B-9397-08002B2CF9AE}" pid="4" name="Order">
    <vt:r8>1790000</vt:r8>
  </property>
</Properties>
</file>