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861" r:id="rId5"/>
    <p:sldId id="946" r:id="rId6"/>
    <p:sldId id="947" r:id="rId7"/>
    <p:sldId id="951" r:id="rId8"/>
    <p:sldId id="948" r:id="rId9"/>
    <p:sldId id="952" r:id="rId10"/>
    <p:sldId id="953" r:id="rId11"/>
    <p:sldId id="954" r:id="rId12"/>
    <p:sldId id="949" r:id="rId13"/>
    <p:sldId id="996" r:id="rId14"/>
    <p:sldId id="997" r:id="rId15"/>
    <p:sldId id="998" r:id="rId16"/>
    <p:sldId id="999" r:id="rId17"/>
    <p:sldId id="959" r:id="rId18"/>
    <p:sldId id="950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75B6"/>
    <a:srgbClr val="F2F2F2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4C601-8650-4F0E-9F35-0B5160A5FB89}" v="7" dt="2026-07-23T17:47:18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936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23/07/2026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23/07/2026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D73D-E48C-DA53-DA6C-6450DC79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141C51-D15F-263F-A022-A7FAC3AF3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0474E3-A522-64EB-CE8E-2FA84DB71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9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75342" y="2367171"/>
            <a:ext cx="64890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Automação: Formalização das Recusas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589918-9106-CA1B-CE48-F83E8A0F90CC}"/>
              </a:ext>
            </a:extLst>
          </p:cNvPr>
          <p:cNvSpPr/>
          <p:nvPr/>
        </p:nvSpPr>
        <p:spPr>
          <a:xfrm>
            <a:off x="2286000" y="4789132"/>
            <a:ext cx="7620000" cy="64180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Formalização da recusa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BFC28CC-6A25-9B94-A15A-321501F98B3F}"/>
              </a:ext>
            </a:extLst>
          </p:cNvPr>
          <p:cNvSpPr txBox="1"/>
          <p:nvPr/>
        </p:nvSpPr>
        <p:spPr>
          <a:xfrm>
            <a:off x="923138" y="1963384"/>
            <a:ext cx="10345724" cy="204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kern="150" dirty="0">
                <a:ea typeface="Aptos" panose="020B0004020202020204" pitchFamily="34" charset="0"/>
                <a:cs typeface="Times New Roman" panose="02020603050405020304" pitchFamily="18" charset="0"/>
              </a:rPr>
              <a:t>Os 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textos de recusa passam a ser gerados e enviados automaticamente após a análise da subscrição e a ação de declínio no sistema, conforme o motivo selecionado.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fluxo </a:t>
            </a:r>
            <a:r>
              <a:rPr lang="pt-BR" sz="20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operacional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permanece exatamente o mesmo tanto para o subscritor quanto para a Central de Negócios.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7CE65AB-EAFB-A4F7-2945-7686E493CF79}"/>
              </a:ext>
            </a:extLst>
          </p:cNvPr>
          <p:cNvSpPr txBox="1"/>
          <p:nvPr/>
        </p:nvSpPr>
        <p:spPr>
          <a:xfrm>
            <a:off x="2006600" y="4894616"/>
            <a:ext cx="8484142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20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envio ocorrerá de forma automática, eliminando a etapa manual.</a:t>
            </a:r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EFF76-8BCF-FBF2-E566-73CB03E9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59CFF99-9071-9BCD-ABD7-B16CF4630D18}"/>
              </a:ext>
            </a:extLst>
          </p:cNvPr>
          <p:cNvSpPr/>
          <p:nvPr/>
        </p:nvSpPr>
        <p:spPr>
          <a:xfrm>
            <a:off x="-801069" y="1231900"/>
            <a:ext cx="13794136" cy="5247277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400ABA3-DD76-8318-F9CE-7BAE429CE224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Automação da formalização da recusa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5743752-1E81-FBA1-07DD-0DB2C7A5A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66387B8-1673-40C6-EB25-48C94D7C719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10501" y="1588587"/>
            <a:ext cx="7370995" cy="4533901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66357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6A788-B46E-DA71-0D4A-884CE8504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1A5F5AF-452A-E17E-32E6-D788481F9663}"/>
              </a:ext>
            </a:extLst>
          </p:cNvPr>
          <p:cNvSpPr/>
          <p:nvPr/>
        </p:nvSpPr>
        <p:spPr>
          <a:xfrm>
            <a:off x="880199" y="4027735"/>
            <a:ext cx="10422467" cy="128361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6257BC99-42A2-5BCD-5F64-8A2AD4545DD8}"/>
              </a:ext>
            </a:extLst>
          </p:cNvPr>
          <p:cNvSpPr/>
          <p:nvPr/>
        </p:nvSpPr>
        <p:spPr>
          <a:xfrm>
            <a:off x="880199" y="1894255"/>
            <a:ext cx="10422467" cy="16984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ACDCB01-0997-6134-5C91-0641799AEC46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Automação da formalização da recusa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70A2C76-9522-2972-DD0F-887774762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91B04F8-C043-DE56-EA83-D355BDEF7D15}"/>
              </a:ext>
            </a:extLst>
          </p:cNvPr>
          <p:cNvSpPr txBox="1"/>
          <p:nvPr/>
        </p:nvSpPr>
        <p:spPr>
          <a:xfrm>
            <a:off x="1003236" y="2164267"/>
            <a:ext cx="10176391" cy="2856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EVITA: </a:t>
            </a:r>
            <a:r>
              <a:rPr lang="pt-BR" sz="20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envio de </a:t>
            </a:r>
            <a:r>
              <a:rPr lang="pt-BR" sz="2000" kern="15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comunicações automáticas indevidas a </a:t>
            </a:r>
            <a:r>
              <a:rPr lang="pt-BR" sz="20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negócios antigos, que ainda estão sendo atualizados no sistema, o que poderia gerar impactos negativos ou informações fora de contexto.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2000" kern="15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2000" kern="15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b="1" kern="15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GARANTE: </a:t>
            </a:r>
            <a:r>
              <a:rPr lang="pt-BR" sz="2000" kern="15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000" dirty="0">
                <a:solidFill>
                  <a:schemeClr val="bg1"/>
                </a:solidFill>
              </a:rPr>
              <a:t> finalização correta do protocolo, a automação traz ganho direto de eficiência para a Central e para a subscrição, reduzindo retrabalhos e aumentando a padronização do processo.</a:t>
            </a:r>
          </a:p>
        </p:txBody>
      </p:sp>
    </p:spTree>
    <p:extLst>
      <p:ext uri="{BB962C8B-B14F-4D97-AF65-F5344CB8AC3E}">
        <p14:creationId xmlns:p14="http://schemas.microsoft.com/office/powerpoint/2010/main" val="191689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0B66DC-5371-BC67-73D3-A09496E71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088E741-5446-4007-DD92-7348C701B07D}"/>
              </a:ext>
            </a:extLst>
          </p:cNvPr>
          <p:cNvSpPr/>
          <p:nvPr/>
        </p:nvSpPr>
        <p:spPr>
          <a:xfrm>
            <a:off x="745067" y="2057400"/>
            <a:ext cx="10803466" cy="43941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13879AC-D1F0-ADAB-F6A0-DC658C6DAE8C}"/>
              </a:ext>
            </a:extLst>
          </p:cNvPr>
          <p:cNvSpPr/>
          <p:nvPr/>
        </p:nvSpPr>
        <p:spPr>
          <a:xfrm>
            <a:off x="745067" y="2048702"/>
            <a:ext cx="10803466" cy="64180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0C7771B-3EB8-1F58-EB82-60A3B0DCF81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Recusas e suas regras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344933F-0061-92EC-7F88-345967C47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D01BDFD-F0DC-ECF0-9907-853C72732247}"/>
              </a:ext>
            </a:extLst>
          </p:cNvPr>
          <p:cNvSpPr txBox="1"/>
          <p:nvPr/>
        </p:nvSpPr>
        <p:spPr>
          <a:xfrm>
            <a:off x="1075809" y="1402613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sz="18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egundo o manual de regras e governança:</a:t>
            </a:r>
            <a:endParaRPr lang="pt-BR" sz="14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50C4A3E-E65F-379E-E9DA-10BE44C4380F}"/>
              </a:ext>
            </a:extLst>
          </p:cNvPr>
          <p:cNvSpPr txBox="1"/>
          <p:nvPr/>
        </p:nvSpPr>
        <p:spPr>
          <a:xfrm>
            <a:off x="1075809" y="2180675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CONCEITOS DAS RECUSAS</a:t>
            </a:r>
            <a:endParaRPr lang="pt-BR" sz="1400" kern="15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D57E2F4-79C2-29D0-3894-08CE1FC924B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806912" y="2856359"/>
            <a:ext cx="6578176" cy="3442841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062960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6CB9C-EC93-4199-9732-F193B2C1A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6864A0F-ED19-B74F-0BAD-27FA5E9449DE}"/>
              </a:ext>
            </a:extLst>
          </p:cNvPr>
          <p:cNvSpPr/>
          <p:nvPr/>
        </p:nvSpPr>
        <p:spPr>
          <a:xfrm>
            <a:off x="694267" y="1180625"/>
            <a:ext cx="10803466" cy="534717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E29C70C-4C7A-B856-0103-185844DA8B1C}"/>
              </a:ext>
            </a:extLst>
          </p:cNvPr>
          <p:cNvSpPr/>
          <p:nvPr/>
        </p:nvSpPr>
        <p:spPr>
          <a:xfrm>
            <a:off x="694267" y="1149363"/>
            <a:ext cx="10803466" cy="64180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65F5637-DB46-6232-3F64-1D3A864BEDF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Recusas e suas regras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97BE792-33DB-2444-0D6F-47F1425E5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B0CE85C-D963-6208-E651-1A6EC1A1ACAC}"/>
              </a:ext>
            </a:extLst>
          </p:cNvPr>
          <p:cNvSpPr txBox="1"/>
          <p:nvPr/>
        </p:nvSpPr>
        <p:spPr>
          <a:xfrm>
            <a:off x="1075809" y="1258884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MOTIVO DAS RECUSAS</a:t>
            </a:r>
            <a:endParaRPr lang="pt-BR" sz="1400" kern="15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4E394BD-3B31-F728-FF02-0A8192B303B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666448" y="1928283"/>
            <a:ext cx="6859104" cy="1890183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DCF76A1-86A5-51F0-0843-B7A3E8BE057D}"/>
              </a:ext>
            </a:extLst>
          </p:cNvPr>
          <p:cNvPicPr/>
          <p:nvPr/>
        </p:nvPicPr>
        <p:blipFill>
          <a:blip r:embed="rId5"/>
          <a:srcRect l="978"/>
          <a:stretch>
            <a:fillRect/>
          </a:stretch>
        </p:blipFill>
        <p:spPr>
          <a:xfrm>
            <a:off x="2666448" y="3649133"/>
            <a:ext cx="6859104" cy="2653348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69496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47969D-675D-C615-3223-F61F84639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CEB4AAF-1019-0BA3-7DAB-6A2A708EBC73}"/>
              </a:ext>
            </a:extLst>
          </p:cNvPr>
          <p:cNvSpPr/>
          <p:nvPr/>
        </p:nvSpPr>
        <p:spPr>
          <a:xfrm>
            <a:off x="694267" y="1180625"/>
            <a:ext cx="10803466" cy="53133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27EFE68-9675-DCA1-3CCA-F07B08BEB919}"/>
              </a:ext>
            </a:extLst>
          </p:cNvPr>
          <p:cNvSpPr/>
          <p:nvPr/>
        </p:nvSpPr>
        <p:spPr>
          <a:xfrm>
            <a:off x="694267" y="1186433"/>
            <a:ext cx="10803466" cy="64180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5251BB6-E376-A3C3-9F8E-9207E741E63D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Recusas e suas regras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DF83696-082B-E5A4-8CC0-C980B72E5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C1938C0-AC3E-8200-3AF1-51784200AE3D}"/>
              </a:ext>
            </a:extLst>
          </p:cNvPr>
          <p:cNvSpPr txBox="1"/>
          <p:nvPr/>
        </p:nvSpPr>
        <p:spPr>
          <a:xfrm>
            <a:off x="1075809" y="1258884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RESPOSTAS PADRONIZADAS</a:t>
            </a:r>
            <a:endParaRPr lang="pt-BR" kern="15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3E3062-DF43-2BF8-0F41-41C7E0AA2FF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84095" y="2080683"/>
            <a:ext cx="7623810" cy="4125384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222761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9045C7-A30A-2A90-E4C2-204BA842E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244F44F-5B5B-7D12-5CD5-584C4632CA43}"/>
              </a:ext>
            </a:extLst>
          </p:cNvPr>
          <p:cNvSpPr/>
          <p:nvPr/>
        </p:nvSpPr>
        <p:spPr>
          <a:xfrm>
            <a:off x="694266" y="1083734"/>
            <a:ext cx="10803466" cy="54355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239C1E3-D1ED-3D62-957F-4971B94FCA9B}"/>
              </a:ext>
            </a:extLst>
          </p:cNvPr>
          <p:cNvSpPr/>
          <p:nvPr/>
        </p:nvSpPr>
        <p:spPr>
          <a:xfrm>
            <a:off x="694267" y="1083734"/>
            <a:ext cx="10803466" cy="64180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123E70D-3438-64EA-BAE0-00703F0B129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Recusas e suas regras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C0F90EE-5C39-B6BE-7E21-CE308BE83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4755843-9569-2ADB-DC77-5E42A2B9BCD2}"/>
              </a:ext>
            </a:extLst>
          </p:cNvPr>
          <p:cNvSpPr txBox="1"/>
          <p:nvPr/>
        </p:nvSpPr>
        <p:spPr>
          <a:xfrm>
            <a:off x="1075809" y="1180625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RESPOSTAS PADRONIZADAS</a:t>
            </a:r>
            <a:endParaRPr lang="pt-BR" kern="15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273D19-38B9-EEAD-EAC7-8CCC2C3D122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42357" y="2080683"/>
            <a:ext cx="7307285" cy="4203643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860987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5D10B3-6EBD-D7F0-70EE-F6E7BD607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C027FE7-D3AB-FDC2-4FC7-86DB3B5092C4}"/>
              </a:ext>
            </a:extLst>
          </p:cNvPr>
          <p:cNvSpPr/>
          <p:nvPr/>
        </p:nvSpPr>
        <p:spPr>
          <a:xfrm>
            <a:off x="2772832" y="2195044"/>
            <a:ext cx="6646333" cy="4415246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8427F82-F52C-6C7E-3960-FFB7AC39A00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E-mails de recusa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CE02E3D5-5640-0EC8-A234-8B148D471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7D250F5-5490-3D9A-65F7-A535C96AB4C6}"/>
              </a:ext>
            </a:extLst>
          </p:cNvPr>
          <p:cNvSpPr txBox="1"/>
          <p:nvPr/>
        </p:nvSpPr>
        <p:spPr>
          <a:xfrm>
            <a:off x="1075809" y="1419547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Como os e-mails de recusa automática serão padronizados?</a:t>
            </a:r>
            <a:endParaRPr lang="pt-BR" sz="14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23B994-92C3-F64A-0639-9CA4C574125D}"/>
              </a:ext>
            </a:extLst>
          </p:cNvPr>
          <p:cNvSpPr txBox="1"/>
          <p:nvPr/>
        </p:nvSpPr>
        <p:spPr>
          <a:xfrm>
            <a:off x="3845984" y="2322336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EXEMPLO:</a:t>
            </a:r>
            <a:endParaRPr lang="pt-BR" sz="1400" kern="150" dirty="0">
              <a:solidFill>
                <a:schemeClr val="bg1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53B91CD-9596-5214-BE95-574BFFF43A63}"/>
              </a:ext>
            </a:extLst>
          </p:cNvPr>
          <p:cNvPicPr/>
          <p:nvPr/>
        </p:nvPicPr>
        <p:blipFill>
          <a:blip r:embed="rId4"/>
          <a:srcRect l="3105" t="4255" r="4169" b="13642"/>
          <a:stretch>
            <a:fillRect/>
          </a:stretch>
        </p:blipFill>
        <p:spPr>
          <a:xfrm>
            <a:off x="3904192" y="2844801"/>
            <a:ext cx="4383616" cy="3369268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BC9785A-EA5F-D7D4-0EE0-11FA4D93A268}"/>
              </a:ext>
            </a:extLst>
          </p:cNvPr>
          <p:cNvSpPr/>
          <p:nvPr/>
        </p:nvSpPr>
        <p:spPr>
          <a:xfrm>
            <a:off x="4275667" y="4402667"/>
            <a:ext cx="2167466" cy="194733"/>
          </a:xfrm>
          <a:prstGeom prst="rect">
            <a:avLst/>
          </a:prstGeom>
          <a:solidFill>
            <a:srgbClr val="FFFFFF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200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56640-4D30-4354-5DD0-99FA60D7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8BB768C-C0CD-713D-3119-7A1F31B0A301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Envio da recusa dentro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767A0520-6F74-1B00-5CAD-1C3DDAFD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DAD12AAF-FC9F-CF6B-A0CC-37068CAC1CAE}"/>
              </a:ext>
            </a:extLst>
          </p:cNvPr>
          <p:cNvSpPr/>
          <p:nvPr/>
        </p:nvSpPr>
        <p:spPr>
          <a:xfrm>
            <a:off x="-165465" y="2309959"/>
            <a:ext cx="12522927" cy="41605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BB2059-7F69-5322-1311-C4243DC3F36E}"/>
              </a:ext>
            </a:extLst>
          </p:cNvPr>
          <p:cNvSpPr txBox="1"/>
          <p:nvPr/>
        </p:nvSpPr>
        <p:spPr>
          <a:xfrm>
            <a:off x="1343751" y="2650476"/>
            <a:ext cx="9709764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 o hub e clique no contato adicionado no menu lateral ao lado direito da tela:</a:t>
            </a:r>
            <a:endParaRPr lang="pt-BR" sz="1600" kern="15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4DEA2D1-2AE4-911A-2C85-91DE91275F0D}"/>
              </a:ext>
            </a:extLst>
          </p:cNvPr>
          <p:cNvSpPr/>
          <p:nvPr/>
        </p:nvSpPr>
        <p:spPr>
          <a:xfrm>
            <a:off x="862447" y="2677641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3CE31A9-FE2C-36D4-9263-FE9A2B3F9B6A}"/>
              </a:ext>
            </a:extLst>
          </p:cNvPr>
          <p:cNvSpPr txBox="1"/>
          <p:nvPr/>
        </p:nvSpPr>
        <p:spPr>
          <a:xfrm>
            <a:off x="917027" y="2650476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3C71CFF-8134-D103-20B9-E12C1BCC656B}"/>
              </a:ext>
            </a:extLst>
          </p:cNvPr>
          <p:cNvSpPr txBox="1"/>
          <p:nvPr/>
        </p:nvSpPr>
        <p:spPr>
          <a:xfrm>
            <a:off x="1075809" y="1518304"/>
            <a:ext cx="9393922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Onde posso localizar a informação do envio da recusa dentro do HUB?</a:t>
            </a:r>
            <a:endParaRPr lang="pt-BR" sz="14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42B7F8B-8451-CF6B-0DAF-4DDA95CDE33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34591" y="3469437"/>
            <a:ext cx="5878160" cy="2682936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81591F1-50A3-F743-8A85-FBC415B307E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913502" y="3294738"/>
            <a:ext cx="2948113" cy="2770259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7E4CDEFA-4B2D-E6D2-76EE-C2DE9105832B}"/>
              </a:ext>
            </a:extLst>
          </p:cNvPr>
          <p:cNvSpPr/>
          <p:nvPr/>
        </p:nvSpPr>
        <p:spPr>
          <a:xfrm rot="21004934">
            <a:off x="6952681" y="3743815"/>
            <a:ext cx="1052676" cy="137074"/>
          </a:xfrm>
          <a:prstGeom prst="rightArrow">
            <a:avLst/>
          </a:prstGeom>
          <a:solidFill>
            <a:srgbClr val="2E75B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113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1042C-26CD-D1B5-4D6C-379F99DB9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DC85F5D7-BB84-00BE-EEE4-61A491F5FA3B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Envio da recusa dentro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D89DE4F8-0140-73A1-9E4C-66F3DF024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60A4C684-7448-6C5D-EBF0-5A5F0EEDDC57}"/>
              </a:ext>
            </a:extLst>
          </p:cNvPr>
          <p:cNvSpPr/>
          <p:nvPr/>
        </p:nvSpPr>
        <p:spPr>
          <a:xfrm>
            <a:off x="-165464" y="1471749"/>
            <a:ext cx="12522927" cy="4502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50C1E57-A0C6-D4D1-47BF-3F82C4CE7981}"/>
              </a:ext>
            </a:extLst>
          </p:cNvPr>
          <p:cNvSpPr txBox="1"/>
          <p:nvPr/>
        </p:nvSpPr>
        <p:spPr>
          <a:xfrm>
            <a:off x="1343751" y="1685106"/>
            <a:ext cx="9709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Clicar em atividades: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45CAAD1-832A-23F7-D6A4-60E0CDFD1A8A}"/>
              </a:ext>
            </a:extLst>
          </p:cNvPr>
          <p:cNvSpPr/>
          <p:nvPr/>
        </p:nvSpPr>
        <p:spPr>
          <a:xfrm>
            <a:off x="862447" y="1653434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550EB4-1C0C-CB28-B5E3-FD13A0180A80}"/>
              </a:ext>
            </a:extLst>
          </p:cNvPr>
          <p:cNvSpPr txBox="1"/>
          <p:nvPr/>
        </p:nvSpPr>
        <p:spPr>
          <a:xfrm>
            <a:off x="917027" y="1626269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2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CA0183B-9D4E-E190-7D6B-3C5E93FAFA1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44826" y="2267795"/>
            <a:ext cx="7302348" cy="3319161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10610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87FDE-43CD-49BD-9DDB-F658944EC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17524D98-2333-A9C5-7864-0507B515C687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Envio da recusa dentro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94A3547-4DBB-6AAF-DE7C-367925FE2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44F3AA2-8C3E-A83C-29C5-9A15D96B279A}"/>
              </a:ext>
            </a:extLst>
          </p:cNvPr>
          <p:cNvSpPr/>
          <p:nvPr/>
        </p:nvSpPr>
        <p:spPr>
          <a:xfrm>
            <a:off x="-165464" y="1471749"/>
            <a:ext cx="12522927" cy="4502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CEF31C6-A73C-1FA0-7CD4-B62B5B80D1E7}"/>
              </a:ext>
            </a:extLst>
          </p:cNvPr>
          <p:cNvSpPr txBox="1"/>
          <p:nvPr/>
        </p:nvSpPr>
        <p:spPr>
          <a:xfrm>
            <a:off x="1343751" y="1685106"/>
            <a:ext cx="9709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Selecione e-mails de marketing no filtro:</a:t>
            </a:r>
            <a:endParaRPr lang="pt-B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52CE4D8-2BA4-A25C-4291-53B3A13043D5}"/>
              </a:ext>
            </a:extLst>
          </p:cNvPr>
          <p:cNvSpPr/>
          <p:nvPr/>
        </p:nvSpPr>
        <p:spPr>
          <a:xfrm>
            <a:off x="862447" y="1653434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891A5D-F54D-6C73-9297-F98F2113ACDD}"/>
              </a:ext>
            </a:extLst>
          </p:cNvPr>
          <p:cNvSpPr txBox="1"/>
          <p:nvPr/>
        </p:nvSpPr>
        <p:spPr>
          <a:xfrm>
            <a:off x="917027" y="1626269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3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9729A57-79A3-97F9-66ED-F5FC5F5710B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47078" y="2352059"/>
            <a:ext cx="7297843" cy="3034192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450163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CFB04-BC7B-080B-1ADF-0AFEFDFD3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CCEE802E-E9E3-C3A0-D46A-79C9F52820F0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Envio da recusa dentro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D97169B4-B5FE-A2C6-034E-AC1E253E8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C0E8BE05-DED9-C395-3842-49CF3D709F26}"/>
              </a:ext>
            </a:extLst>
          </p:cNvPr>
          <p:cNvSpPr/>
          <p:nvPr/>
        </p:nvSpPr>
        <p:spPr>
          <a:xfrm>
            <a:off x="-165464" y="1471749"/>
            <a:ext cx="12522927" cy="4502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DD9DB2E-36D3-7563-56BA-65A4D342BD5D}"/>
              </a:ext>
            </a:extLst>
          </p:cNvPr>
          <p:cNvSpPr txBox="1"/>
          <p:nvPr/>
        </p:nvSpPr>
        <p:spPr>
          <a:xfrm>
            <a:off x="1343751" y="1685106"/>
            <a:ext cx="9709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Procurar por “Encerramento de protocolo”: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7735019-1041-AF38-C37F-B863C6DB28CF}"/>
              </a:ext>
            </a:extLst>
          </p:cNvPr>
          <p:cNvSpPr/>
          <p:nvPr/>
        </p:nvSpPr>
        <p:spPr>
          <a:xfrm>
            <a:off x="862447" y="1653434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F9B1CF-D171-D118-632D-25C0664C71CE}"/>
              </a:ext>
            </a:extLst>
          </p:cNvPr>
          <p:cNvSpPr txBox="1"/>
          <p:nvPr/>
        </p:nvSpPr>
        <p:spPr>
          <a:xfrm>
            <a:off x="917027" y="1626269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4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9812ECC-E530-E4B5-E83F-03C3373C4A1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000098" y="2201145"/>
            <a:ext cx="8191801" cy="3442009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176069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77C93-F0EC-5695-1AFD-986B33EDB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167D878-5A19-AC75-4EB6-95673906F6F0}"/>
              </a:ext>
            </a:extLst>
          </p:cNvPr>
          <p:cNvSpPr/>
          <p:nvPr/>
        </p:nvSpPr>
        <p:spPr>
          <a:xfrm>
            <a:off x="-165464" y="5440989"/>
            <a:ext cx="12522927" cy="9659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31DB37E-B338-415A-7508-DCF68DF01097}"/>
              </a:ext>
            </a:extLst>
          </p:cNvPr>
          <p:cNvSpPr/>
          <p:nvPr/>
        </p:nvSpPr>
        <p:spPr>
          <a:xfrm>
            <a:off x="694266" y="1637621"/>
            <a:ext cx="10803466" cy="337464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7DC3B52-F15A-3E46-D50E-6350941AF57F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Envio da recusa dentro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F075EB7-1AE1-9135-0A9C-D5155DF62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5AC0403-06A1-676E-98AE-0ED4ACC5C055}"/>
              </a:ext>
            </a:extLst>
          </p:cNvPr>
          <p:cNvSpPr txBox="1"/>
          <p:nvPr/>
        </p:nvSpPr>
        <p:spPr>
          <a:xfrm>
            <a:off x="1075809" y="1715880"/>
            <a:ext cx="9964724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dirty="0">
                <a:solidFill>
                  <a:srgbClr val="FFFFFF"/>
                </a:solidFill>
              </a:rPr>
              <a:t>Nele terá o dia em que o e-mail de recusa foi enviado ao corretor. Ao achar esse campo, copiar o número do protocolo: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E0100D5-89CC-CACC-2786-EB7A1C3805F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983018" y="2815922"/>
            <a:ext cx="6225963" cy="1802871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65A5836-3F59-9E52-974F-1A6150DD556D}"/>
              </a:ext>
            </a:extLst>
          </p:cNvPr>
          <p:cNvSpPr txBox="1"/>
          <p:nvPr/>
        </p:nvSpPr>
        <p:spPr>
          <a:xfrm>
            <a:off x="1383755" y="5717687"/>
            <a:ext cx="10879124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18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Pesquisar esse número no seu Outlook e o e-mail de recusa automático que foi enviado aparecerá.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E156E28-DFAD-940D-05A2-51777186359A}"/>
              </a:ext>
            </a:extLst>
          </p:cNvPr>
          <p:cNvSpPr/>
          <p:nvPr/>
        </p:nvSpPr>
        <p:spPr>
          <a:xfrm>
            <a:off x="862447" y="569830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9B03550-434A-2018-9BB0-23641C65C2D7}"/>
              </a:ext>
            </a:extLst>
          </p:cNvPr>
          <p:cNvSpPr txBox="1"/>
          <p:nvPr/>
        </p:nvSpPr>
        <p:spPr>
          <a:xfrm>
            <a:off x="899460" y="5684440"/>
            <a:ext cx="352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1088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02A6-9098-5E51-4A4E-43603B685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D3C6294-82EB-EBA2-5215-82B447656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0D37598-00EF-348F-A3CA-82EFE370A9BD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51F745CD-9B11-2394-AC76-AA7F47058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D34BE088-6235-DAA6-C937-81AF754EA444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93F713A5-7D2B-6276-5AB6-518097D35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B7A25A69-1C5A-978B-746F-F5045CD8D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D47252-EBBF-AAF8-B2C9-AF0333D03C1F}"/>
              </a:ext>
            </a:extLst>
          </p:cNvPr>
          <p:cNvSpPr txBox="1"/>
          <p:nvPr/>
        </p:nvSpPr>
        <p:spPr>
          <a:xfrm>
            <a:off x="4675342" y="2946406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</a:t>
            </a:r>
            <a:r>
              <a:rPr lang="pt-BR" sz="4400" b="1">
                <a:solidFill>
                  <a:schemeClr val="bg1"/>
                </a:solidFill>
              </a:rPr>
              <a:t>de Negócios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C85F5ED7-F03F-2462-016F-03702421E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9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4349</TotalTime>
  <Words>325</Words>
  <Application>Microsoft Office PowerPoint</Application>
  <PresentationFormat>Widescreen</PresentationFormat>
  <Paragraphs>44</Paragraphs>
  <Slides>15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Aeonik</vt:lpstr>
      <vt:lpstr>Aeonik Black</vt:lpstr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Menezes</dc:creator>
  <cp:lastModifiedBy>Camila Sardinha Gomes</cp:lastModifiedBy>
  <cp:revision>140</cp:revision>
  <dcterms:created xsi:type="dcterms:W3CDTF">2022-09-21T16:34:20Z</dcterms:created>
  <dcterms:modified xsi:type="dcterms:W3CDTF">2026-07-23T17:49:33Z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