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861" r:id="rId5"/>
    <p:sldId id="946" r:id="rId6"/>
    <p:sldId id="947" r:id="rId7"/>
    <p:sldId id="951" r:id="rId8"/>
    <p:sldId id="969" r:id="rId9"/>
    <p:sldId id="948" r:id="rId10"/>
    <p:sldId id="952" r:id="rId11"/>
    <p:sldId id="953" r:id="rId12"/>
    <p:sldId id="978" r:id="rId13"/>
    <p:sldId id="979" r:id="rId14"/>
    <p:sldId id="980" r:id="rId15"/>
    <p:sldId id="981" r:id="rId16"/>
    <p:sldId id="982" r:id="rId17"/>
    <p:sldId id="983" r:id="rId18"/>
    <p:sldId id="984" r:id="rId19"/>
    <p:sldId id="985" r:id="rId20"/>
    <p:sldId id="986" r:id="rId21"/>
    <p:sldId id="987" r:id="rId22"/>
    <p:sldId id="988" r:id="rId23"/>
    <p:sldId id="989" r:id="rId24"/>
    <p:sldId id="990" r:id="rId25"/>
    <p:sldId id="991" r:id="rId26"/>
    <p:sldId id="992" r:id="rId27"/>
    <p:sldId id="993" r:id="rId28"/>
    <p:sldId id="966" r:id="rId29"/>
    <p:sldId id="950" r:id="rId3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EAE7EE"/>
    <a:srgbClr val="F2F2F2"/>
    <a:srgbClr val="FFFFFF"/>
    <a:srgbClr val="3D7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374E54-BEA6-47F7-BE91-44899474E999}" v="50" dt="2026-07-27T13:58:36.6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89" autoAdjust="0"/>
  </p:normalViewPr>
  <p:slideViewPr>
    <p:cSldViewPr snapToGrid="0">
      <p:cViewPr varScale="1">
        <p:scale>
          <a:sx n="88" d="100"/>
          <a:sy n="88" d="100"/>
        </p:scale>
        <p:origin x="845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CA1873E-5710-CAAC-CD21-7C6791ABB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4EF4A9-432C-9638-F0B1-2F954C52F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B19E-A939-4374-897F-65BEBE569F01}" type="datetime1">
              <a:rPr lang="pt-BR" smtClean="0"/>
              <a:t>27/07/2026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0931B-C8D9-4066-77F7-3945A32AEB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DE7AA-3EAD-B85E-DDC9-FC36882A27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3DC4-F0DE-4D13-B049-E330CC9AA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2124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4D8C-4DDA-490D-B1A2-666EDE380098}" type="datetime1">
              <a:rPr lang="pt-BR" smtClean="0"/>
              <a:t>27/07/2026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8FDE-25BF-4FC3-B41A-584A5700B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14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69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1D73D-E48C-DA53-DA6C-6450DC79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5141C51-D15F-263F-A022-A7FAC3AF3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C0474E3-A522-64EB-CE8E-2FA84DB71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798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1690-6B7B-38F1-9C56-5772DA9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FC181-AB74-EBA4-598F-8CEC6004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A7BFB-E354-A119-7DEF-BE245FD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BFA17-D7E1-1210-5E40-D2921288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C44ED-554E-9EAF-06EA-0F9CE7BD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4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0B75-8A8A-3037-71E1-823615C7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0D613E-F857-7605-74FB-5F826233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9E3C4D-BA36-33DC-4943-343F1E7F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33D0D-EC9A-6E84-7202-E05C439D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1FCB7-BD2B-5141-D6B8-FDABCF25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BE8B60E-93B8-58D4-D337-E4BF4ED50A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25871" r="33431" b="29610"/>
          <a:stretch/>
        </p:blipFill>
        <p:spPr>
          <a:xfrm>
            <a:off x="11858400" y="6585400"/>
            <a:ext cx="206599" cy="16594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7C8774B-D48C-AB2F-16B4-A2E444978E5C}"/>
              </a:ext>
            </a:extLst>
          </p:cNvPr>
          <p:cNvGrpSpPr/>
          <p:nvPr userDrawn="1"/>
        </p:nvGrpSpPr>
        <p:grpSpPr>
          <a:xfrm>
            <a:off x="-2277571" y="-11915"/>
            <a:ext cx="7807515" cy="6858000"/>
            <a:chOff x="6096000" y="0"/>
            <a:chExt cx="7807515" cy="6858000"/>
          </a:xfrm>
        </p:grpSpPr>
        <p:pic>
          <p:nvPicPr>
            <p:cNvPr id="9" name="Imagem 8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16D06B54-EA66-FC3A-12F2-FBC83DF8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10" name="Imagem 9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B1513F36-AD4B-114A-5D5E-699993352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73121-69B0-3E0E-48E5-55CFE840B1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833257" y="6662574"/>
            <a:ext cx="6995384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10CF6-42F6-03F9-335B-B9C47DA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A4931-7E9F-CDC4-2DB9-5CCCF933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45BB-5408-83D5-9590-8349FD03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9248F1-0C23-3020-BA2B-2BDD0F42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CD8236-7C28-DE4F-BB97-B4216890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9CF8C-6680-409A-6F47-D9C928FE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EC7D1-6AD2-EF0D-614A-5DFE83A4F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C5CC73-15A8-8D2A-94CA-E3C3876AC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3EF218-889C-9206-A921-235D7EF0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F05974-6291-23ED-8AD5-561ACCDA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3D7F8-F80C-E01F-ECC8-AA48FB93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3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D529-162A-016E-3373-2BAE11572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44A916-0FB2-3788-3D97-6028514F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08CA3D-61F7-6E32-8161-55623666E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985441-E23C-8584-626F-971A6592F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A882AB-98E2-0D0E-F9E3-88CCD5632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B262BA-E395-558E-E6A6-9AB8C53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89863E-F5D0-EEF3-CD0A-3D23F22F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5C9321-0481-6E23-E3D7-C0BE5AF7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AF6C-F1AA-6F60-33B4-B902CB41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AA0E99-0C94-3867-E5D9-19CB8802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039AFF-A466-7EBC-0226-E1E4FF0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6778BF-B31F-C343-AFC2-1CDF5377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9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DD19A0-08F9-95F3-085E-6199E4BC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5F0E6A-C1D1-8DBC-B502-B4CE128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ACC279-75F4-28D2-172F-869EDCB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9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5AFC7-183F-79F9-4843-EA36E380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F3E03E-BFD7-9962-9B0B-E33DC129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0A59B8-AEDB-AFD1-A2C0-41D5EF511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1AD11-4630-A797-9401-B93399AC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0643-76F0-F6BC-1863-21761E6D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63AF3-09D3-EF6C-E55A-7430EFC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45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6BB0-884C-08E1-399A-0D6EF2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99EF8-23E5-E8BD-1829-367924886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98216-8ED9-2927-8D71-AA92785D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364A7-75C1-51D8-D8F3-3B5A708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716D8F-89F1-C676-AF6B-B006982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F9876F-3F91-2FA4-1D10-81078B5C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40C0-6A25-A7AC-46D8-8A11400D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190CD-FC0E-BDB2-5FCA-1705BBD25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8E6A6F-F1D4-9D83-D79C-481EE491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DF10F9-097B-DDAF-235C-B3F07485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29DB7-1A4B-AED1-BFD5-D762A42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23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2CE459-A290-3153-E83E-EC28EC726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B921C3-548C-BE25-D3F3-D15E3B195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99472-2EE5-F647-1FA5-BE078502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EA2EF-5356-C0F8-F443-E23360B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26B07-2ECD-E43F-E142-EF484F0F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8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C2BB78B-34D2-7C52-ABA2-0CD50F2A4ED6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F116FD2-C8DA-B346-96D0-D9C811DC10B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rgbClr val="012A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889AA4C-6C88-3134-DBD2-20D2E0509D12}"/>
              </a:ext>
            </a:extLst>
          </p:cNvPr>
          <p:cNvGrpSpPr/>
          <p:nvPr userDrawn="1"/>
        </p:nvGrpSpPr>
        <p:grpSpPr>
          <a:xfrm>
            <a:off x="-1276855" y="0"/>
            <a:ext cx="7807515" cy="6858000"/>
            <a:chOff x="6096000" y="0"/>
            <a:chExt cx="7807515" cy="6858000"/>
          </a:xfrm>
        </p:grpSpPr>
        <p:pic>
          <p:nvPicPr>
            <p:cNvPr id="32" name="Imagem 31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47D06B5F-BF30-2ED9-7373-08D40B97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33" name="Imagem 32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9991D78F-E364-790A-ED56-ABA7FE51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33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41C53A-74A9-9BFC-0546-039ED1FC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32DC33-1049-FF15-144D-804C5244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6BF4B-0ED4-7D96-1785-05CD907A5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494C75-DFF1-DCB1-02CD-7D3DA9BF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F9D70-EC73-6AF0-72DB-36F82CB73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24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528ACB-54DC-CCB0-B24D-277504C05E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771C654-4524-760B-D880-2A58686B4A0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D10F7FEC-D254-EB4E-337B-2A58E2AF4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525644-5B2C-8AF1-DEB3-F18F6EE276EE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0AC0404F-2BF3-4B40-5292-019739F78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AC2B3352-B7E6-8B47-4C7F-F5A805D11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E591DC-9B4D-AA1B-9BC9-D7795D259344}"/>
              </a:ext>
            </a:extLst>
          </p:cNvPr>
          <p:cNvSpPr txBox="1"/>
          <p:nvPr/>
        </p:nvSpPr>
        <p:spPr>
          <a:xfrm>
            <a:off x="4675342" y="2705725"/>
            <a:ext cx="6489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Painel de Produtividade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de Negócios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EA465374-2D2E-AD17-EEDA-372C90824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2A3B90E5-F3CD-7D5D-FD21-DB4D0794ABC3}"/>
              </a:ext>
            </a:extLst>
          </p:cNvPr>
          <p:cNvSpPr/>
          <p:nvPr/>
        </p:nvSpPr>
        <p:spPr>
          <a:xfrm>
            <a:off x="6498771" y="1296804"/>
            <a:ext cx="5168538" cy="503432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A9A6B39D-918F-61D6-46A7-BA5EC2934EB2}"/>
              </a:ext>
            </a:extLst>
          </p:cNvPr>
          <p:cNvSpPr/>
          <p:nvPr/>
        </p:nvSpPr>
        <p:spPr>
          <a:xfrm>
            <a:off x="927463" y="1296804"/>
            <a:ext cx="5168538" cy="503432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FD3D51B-9E62-0302-B72D-7A02A56E394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Objetivos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6F60489-4DEF-54AC-34EC-090B6D195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BFC28CC-6A25-9B94-A15A-321501F98B3F}"/>
              </a:ext>
            </a:extLst>
          </p:cNvPr>
          <p:cNvSpPr txBox="1"/>
          <p:nvPr/>
        </p:nvSpPr>
        <p:spPr>
          <a:xfrm>
            <a:off x="1261144" y="2401318"/>
            <a:ext cx="4235557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dirty="0"/>
              <a:t>Monitorar a produtividade dos negócios;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dirty="0"/>
              <a:t>Acompanhar os principais indicadores de desempenho;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dirty="0"/>
              <a:t>Apoiar o monitoramento da execução das atividades;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DA93EA8-CAD6-9A10-9D1C-C9A0C3225396}"/>
              </a:ext>
            </a:extLst>
          </p:cNvPr>
          <p:cNvSpPr txBox="1"/>
          <p:nvPr/>
        </p:nvSpPr>
        <p:spPr>
          <a:xfrm>
            <a:off x="6995160" y="2401318"/>
            <a:ext cx="417576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dirty="0"/>
              <a:t>Comparar resultados entre períodos, equipes ou ramos;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dirty="0"/>
              <a:t>Identificar oportunidades de melhoria nos processos e na produtividade;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dirty="0"/>
              <a:t>Fornecer informações que apoiem a análise de desempenho.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20" name="Gráfico 19" descr="Gráfico de barras com tendência ascendente com preenchimento sólido">
            <a:extLst>
              <a:ext uri="{FF2B5EF4-FFF2-40B4-BE49-F238E27FC236}">
                <a16:creationId xmlns:a16="http://schemas.microsoft.com/office/drawing/2014/main" id="{6C65738D-D8FD-30DF-365B-E61F74E525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6949" y="1534407"/>
            <a:ext cx="598713" cy="598713"/>
          </a:xfrm>
          <a:prstGeom prst="rect">
            <a:avLst/>
          </a:prstGeom>
        </p:spPr>
      </p:pic>
      <p:pic>
        <p:nvPicPr>
          <p:cNvPr id="5" name="Gráfico 4" descr="Tendência ascendente com preenchimento sólido">
            <a:extLst>
              <a:ext uri="{FF2B5EF4-FFF2-40B4-BE49-F238E27FC236}">
                <a16:creationId xmlns:a16="http://schemas.microsoft.com/office/drawing/2014/main" id="{D5CB1A7E-1C00-442C-6F4A-A208E2DBB4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76300" y="1534407"/>
            <a:ext cx="605247" cy="60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EFF76-8BCF-FBF2-E566-73CB03E9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F988351-108E-F917-2A8F-B6F9147A5B66}"/>
              </a:ext>
            </a:extLst>
          </p:cNvPr>
          <p:cNvSpPr/>
          <p:nvPr/>
        </p:nvSpPr>
        <p:spPr>
          <a:xfrm>
            <a:off x="1108949" y="3048000"/>
            <a:ext cx="10254042" cy="259515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400ABA3-DD76-8318-F9CE-7BAE429CE224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Escopo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5743752-1E81-FBA1-07DD-0DB2C7A5A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0DE7084-BD79-9A40-2917-ADD315E9383A}"/>
              </a:ext>
            </a:extLst>
          </p:cNvPr>
          <p:cNvSpPr txBox="1"/>
          <p:nvPr/>
        </p:nvSpPr>
        <p:spPr>
          <a:xfrm>
            <a:off x="1413830" y="1747411"/>
            <a:ext cx="9781753" cy="4195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A</a:t>
            </a: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plica-se a todos os analistas da Central de Negócios responsáveis pelo monitoramento, análise e tratativa dos negócios cadastrados no HubSpot.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endParaRPr lang="pt-BR" sz="20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Abrange as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atividades relacionadas ao acompanhamento do fluxo dos negócios</a:t>
            </a:r>
            <a:r>
              <a:rPr lang="pt-BR" sz="2000" dirty="0">
                <a:solidFill>
                  <a:schemeClr val="bg1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, são elas:</a:t>
            </a:r>
            <a:endParaRPr lang="pt-BR" sz="2000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identificação de pendências</a:t>
            </a:r>
            <a:r>
              <a:rPr lang="pt-BR" sz="2000" dirty="0">
                <a:solidFill>
                  <a:schemeClr val="bg1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;</a:t>
            </a:r>
            <a:endParaRPr lang="pt-BR" sz="2000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atualização de informações;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validação de dados;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execução das tratativas necessárias.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t-BR" sz="16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7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56A788-B46E-DA71-0D4A-884CE8504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1E57A9C-A787-02F9-B8AA-C694D8030772}"/>
              </a:ext>
            </a:extLst>
          </p:cNvPr>
          <p:cNvSpPr/>
          <p:nvPr/>
        </p:nvSpPr>
        <p:spPr>
          <a:xfrm>
            <a:off x="910346" y="4850674"/>
            <a:ext cx="10506591" cy="121049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ACDCB01-0997-6134-5C91-0641799AEC46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Frequência de utilização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70A2C76-9522-2972-DD0F-887774762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91B04F8-C043-DE56-EA83-D355BDEF7D15}"/>
              </a:ext>
            </a:extLst>
          </p:cNvPr>
          <p:cNvSpPr txBox="1"/>
          <p:nvPr/>
        </p:nvSpPr>
        <p:spPr>
          <a:xfrm>
            <a:off x="1075809" y="1590625"/>
            <a:ext cx="104195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O painel deverá ser acessado diariamente para acompanhamento e monitoramento.</a:t>
            </a:r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Todos os apontamentos identificados devem ser analisados e tratados no mesmo dia. </a:t>
            </a:r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Para cada indicador, siga as orientações específicas para realizar a validação e a tratativa adequadas. Cada indicador deve ser acompanhado semanalmente, independente de seu apontamento. </a:t>
            </a:r>
          </a:p>
          <a:p>
            <a:endParaRPr lang="pt-BR" sz="2000" dirty="0"/>
          </a:p>
          <a:p>
            <a:endParaRPr lang="pt-BR" sz="2000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EM NECESSIDADE DE VALIDAÇÃO ADICIONAL OU DEPENDÊNCIA DE OUTRAS ÁREAS: </a:t>
            </a:r>
            <a:r>
              <a:rPr lang="pt-BR" sz="2000" dirty="0">
                <a:solidFill>
                  <a:schemeClr val="bg1"/>
                </a:solidFill>
              </a:rPr>
              <a:t>a demanda deverá ser direcionada ao responsável para continuidade da tratativa, garantindo o devido acompanhamento até sua conclusão.</a:t>
            </a:r>
          </a:p>
        </p:txBody>
      </p:sp>
    </p:spTree>
    <p:extLst>
      <p:ext uri="{BB962C8B-B14F-4D97-AF65-F5344CB8AC3E}">
        <p14:creationId xmlns:p14="http://schemas.microsoft.com/office/powerpoint/2010/main" val="191689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0DAE3-178A-5EEE-85DD-15994E3A7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182876B-05B1-C533-4948-F262B32502D0}"/>
              </a:ext>
            </a:extLst>
          </p:cNvPr>
          <p:cNvSpPr/>
          <p:nvPr/>
        </p:nvSpPr>
        <p:spPr>
          <a:xfrm>
            <a:off x="384370" y="1305512"/>
            <a:ext cx="11423259" cy="463015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8E8BB5C-D7A3-399C-3B3E-42253B8FE404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Tela do Painel de Qualidade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5DDB4688-3433-CA06-C291-2C67D74D4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6150CE6-B157-D807-B1D5-41F3B833D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8433" y="1608098"/>
            <a:ext cx="7855131" cy="402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5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0B66DC-5371-BC67-73D3-A09496E71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B6ABF66-0E64-46AC-4932-F19E80174931}"/>
              </a:ext>
            </a:extLst>
          </p:cNvPr>
          <p:cNvSpPr/>
          <p:nvPr/>
        </p:nvSpPr>
        <p:spPr>
          <a:xfrm>
            <a:off x="-711716" y="1532709"/>
            <a:ext cx="13304310" cy="322217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02964F9-76C0-7542-6AB8-83FD23DF89EF}"/>
              </a:ext>
            </a:extLst>
          </p:cNvPr>
          <p:cNvSpPr/>
          <p:nvPr/>
        </p:nvSpPr>
        <p:spPr>
          <a:xfrm>
            <a:off x="968979" y="5024845"/>
            <a:ext cx="10254042" cy="9056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0C7771B-3EB8-1F58-EB82-60A3B0DCF81A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Fluxo Operacional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344933F-0061-92EC-7F88-345967C47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FDD729-409F-F7A7-3008-E43ADED08AAD}"/>
              </a:ext>
            </a:extLst>
          </p:cNvPr>
          <p:cNvSpPr txBox="1"/>
          <p:nvPr/>
        </p:nvSpPr>
        <p:spPr>
          <a:xfrm>
            <a:off x="1238944" y="1781883"/>
            <a:ext cx="10953056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900" dirty="0"/>
              <a:t>Acessar o Painel de Produtividade</a:t>
            </a:r>
            <a:r>
              <a:rPr lang="pt-BR" sz="19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no HubSpot;</a:t>
            </a:r>
          </a:p>
          <a:p>
            <a:pPr lvl="0"/>
            <a:endParaRPr lang="pt-BR" sz="19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0"/>
            <a:r>
              <a:rPr lang="pt-BR" sz="19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Analisar e verificar os indicadores disponíveis;</a:t>
            </a:r>
          </a:p>
          <a:p>
            <a:pPr marL="457200" lvl="0" indent="-457200">
              <a:buFont typeface="+mj-lt"/>
              <a:buAutoNum type="arabicPeriod"/>
            </a:pPr>
            <a:endParaRPr lang="pt-BR" sz="19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0"/>
            <a:r>
              <a:rPr lang="pt-BR" sz="19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Analisar e verificar os apontamentos identificados, validando as informações do negócio</a:t>
            </a:r>
            <a:r>
              <a:rPr lang="pt-BR" sz="1900" dirty="0">
                <a:ea typeface="MS Mincho" panose="02020609040205080304" pitchFamily="49" charset="-128"/>
                <a:cs typeface="Arial" panose="020B0604020202020204" pitchFamily="34" charset="0"/>
              </a:rPr>
              <a:t>;</a:t>
            </a:r>
            <a:endParaRPr lang="pt-BR" sz="19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pt-BR" sz="19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pt-BR" sz="1900" dirty="0"/>
              <a:t>Comparar os resultados com períodos anteriores para identificar desvios ou oportunidades de melhoria;</a:t>
            </a:r>
          </a:p>
          <a:p>
            <a:endParaRPr lang="pt-BR" sz="1900" dirty="0"/>
          </a:p>
          <a:p>
            <a:pPr lvl="0"/>
            <a:r>
              <a:rPr lang="pt-BR" sz="1900" dirty="0"/>
              <a:t>Registrar e acompanhar as ações necessárias.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CC84A5D-3384-3258-970E-456E0B7356FD}"/>
              </a:ext>
            </a:extLst>
          </p:cNvPr>
          <p:cNvSpPr/>
          <p:nvPr/>
        </p:nvSpPr>
        <p:spPr>
          <a:xfrm>
            <a:off x="853568" y="1792984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1586198-CAFE-002E-AF1B-41CB60B1DBB5}"/>
              </a:ext>
            </a:extLst>
          </p:cNvPr>
          <p:cNvSpPr/>
          <p:nvPr/>
        </p:nvSpPr>
        <p:spPr>
          <a:xfrm>
            <a:off x="853656" y="2353322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E58DF7ED-10E4-0E4B-933D-5350D771C5E8}"/>
              </a:ext>
            </a:extLst>
          </p:cNvPr>
          <p:cNvSpPr/>
          <p:nvPr/>
        </p:nvSpPr>
        <p:spPr>
          <a:xfrm>
            <a:off x="855855" y="2958253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B145571-92E2-38B0-0313-DA525940D194}"/>
              </a:ext>
            </a:extLst>
          </p:cNvPr>
          <p:cNvSpPr/>
          <p:nvPr/>
        </p:nvSpPr>
        <p:spPr>
          <a:xfrm>
            <a:off x="848322" y="3533893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AD8F24EB-0F81-E726-751B-3953026122C1}"/>
              </a:ext>
            </a:extLst>
          </p:cNvPr>
          <p:cNvSpPr/>
          <p:nvPr/>
        </p:nvSpPr>
        <p:spPr>
          <a:xfrm>
            <a:off x="848321" y="4102220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CAE2542-E12C-C600-1D51-049E76FE651F}"/>
              </a:ext>
            </a:extLst>
          </p:cNvPr>
          <p:cNvSpPr txBox="1"/>
          <p:nvPr/>
        </p:nvSpPr>
        <p:spPr>
          <a:xfrm>
            <a:off x="882930" y="1773194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9D8BB4D-F4CC-80BB-F25F-404EA3E58FD7}"/>
              </a:ext>
            </a:extLst>
          </p:cNvPr>
          <p:cNvSpPr txBox="1"/>
          <p:nvPr/>
        </p:nvSpPr>
        <p:spPr>
          <a:xfrm>
            <a:off x="882930" y="2321732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9B45AAD-09D7-C8D7-7DF5-0FCA9CA14DFB}"/>
              </a:ext>
            </a:extLst>
          </p:cNvPr>
          <p:cNvSpPr txBox="1"/>
          <p:nvPr/>
        </p:nvSpPr>
        <p:spPr>
          <a:xfrm>
            <a:off x="882930" y="2937734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endParaRPr lang="pt-BR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39B707D-3E50-9734-BECE-40E4AD0CB85F}"/>
              </a:ext>
            </a:extLst>
          </p:cNvPr>
          <p:cNvSpPr txBox="1"/>
          <p:nvPr/>
        </p:nvSpPr>
        <p:spPr>
          <a:xfrm>
            <a:off x="865757" y="3520124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endParaRPr lang="pt-BR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A661F8D-BD07-9B2E-3DE1-5CADAE21188D}"/>
              </a:ext>
            </a:extLst>
          </p:cNvPr>
          <p:cNvSpPr txBox="1"/>
          <p:nvPr/>
        </p:nvSpPr>
        <p:spPr>
          <a:xfrm>
            <a:off x="871307" y="4082430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5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9ED28FC-6AC7-5960-4DFD-A6147F140511}"/>
              </a:ext>
            </a:extLst>
          </p:cNvPr>
          <p:cNvSpPr txBox="1"/>
          <p:nvPr/>
        </p:nvSpPr>
        <p:spPr>
          <a:xfrm>
            <a:off x="1655717" y="5087968"/>
            <a:ext cx="8880565" cy="77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OBSERVAÇÃO:</a:t>
            </a: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Registrar exceções aprovadas e encaminhe a liderança casos não previstos ou</a:t>
            </a:r>
            <a:r>
              <a:rPr lang="pt-BR" sz="2000" dirty="0">
                <a:solidFill>
                  <a:schemeClr val="bg1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que necessitam orientação adicional. </a:t>
            </a:r>
          </a:p>
        </p:txBody>
      </p:sp>
    </p:spTree>
    <p:extLst>
      <p:ext uri="{BB962C8B-B14F-4D97-AF65-F5344CB8AC3E}">
        <p14:creationId xmlns:p14="http://schemas.microsoft.com/office/powerpoint/2010/main" val="406296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6CB9C-EC93-4199-9732-F193B2C1A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E115C88-F084-61FC-3596-2264E6509554}"/>
              </a:ext>
            </a:extLst>
          </p:cNvPr>
          <p:cNvSpPr/>
          <p:nvPr/>
        </p:nvSpPr>
        <p:spPr>
          <a:xfrm>
            <a:off x="482493" y="3265714"/>
            <a:ext cx="11423259" cy="289995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65F5637-DB46-6232-3F64-1D3A864BEDF9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Orientações Gerais - 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997BE792-33DB-2444-0D6F-47F1425E5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3C6E554-40A1-67CF-6496-06CD58B21EF1}"/>
              </a:ext>
            </a:extLst>
          </p:cNvPr>
          <p:cNvSpPr txBox="1"/>
          <p:nvPr/>
        </p:nvSpPr>
        <p:spPr>
          <a:xfrm>
            <a:off x="968979" y="1549126"/>
            <a:ext cx="10254042" cy="450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dirty="0"/>
              <a:t>Para cada indicador, siga as orientações específicas para realizar a validação dos resultados e a tratativa adequada</a:t>
            </a: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. O</a:t>
            </a: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analista deve </a:t>
            </a:r>
            <a:r>
              <a:rPr lang="pt-BR" sz="2000" b="1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validar as informações e regras aplicáveis</a:t>
            </a: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para garantir que a ação esteja em conformidade com os processos vigentes. 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pt-BR" sz="20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Para isso, é necessário verificar os seguintes itens:</a:t>
            </a:r>
          </a:p>
          <a:p>
            <a:pPr marL="800100" lvl="1" indent="-342900">
              <a:lnSpc>
                <a:spcPct val="15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/>
              <a:t>Os indicadores e suas especificidades de desempenho</a:t>
            </a: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;</a:t>
            </a:r>
          </a:p>
          <a:p>
            <a:pPr marL="800100" lvl="1" indent="-342900">
              <a:lnSpc>
                <a:spcPct val="15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Existência de exceções formalmente aprovadas;</a:t>
            </a:r>
          </a:p>
          <a:p>
            <a:pPr marL="800100" lvl="1" indent="-342900">
              <a:lnSpc>
                <a:spcPct val="15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Regras sistêmicas aplicáveis ao cenário analisado;</a:t>
            </a:r>
          </a:p>
          <a:p>
            <a:pPr marL="800100" lvl="1" indent="-342900">
              <a:lnSpc>
                <a:spcPct val="15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Informações cadastradas no HubSpot.</a:t>
            </a:r>
          </a:p>
        </p:txBody>
      </p:sp>
    </p:spTree>
    <p:extLst>
      <p:ext uri="{BB962C8B-B14F-4D97-AF65-F5344CB8AC3E}">
        <p14:creationId xmlns:p14="http://schemas.microsoft.com/office/powerpoint/2010/main" val="694964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47969D-675D-C615-3223-F61F84639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DD22297-56E4-B149-D7F4-13EFE24D3604}"/>
              </a:ext>
            </a:extLst>
          </p:cNvPr>
          <p:cNvSpPr/>
          <p:nvPr/>
        </p:nvSpPr>
        <p:spPr>
          <a:xfrm>
            <a:off x="914399" y="1766778"/>
            <a:ext cx="10398035" cy="289995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0FBC840-FDC2-71E9-FF43-C02E0AE77949}"/>
              </a:ext>
            </a:extLst>
          </p:cNvPr>
          <p:cNvSpPr/>
          <p:nvPr/>
        </p:nvSpPr>
        <p:spPr>
          <a:xfrm>
            <a:off x="914399" y="1080988"/>
            <a:ext cx="10398035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5251BB6-E376-A3C3-9F8E-9207E741E63D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0DF83696-082B-E5A4-8CC0-C980B72E5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8058D2C-458C-F881-3768-F9BF69BC3F94}"/>
              </a:ext>
            </a:extLst>
          </p:cNvPr>
          <p:cNvSpPr txBox="1"/>
          <p:nvPr/>
        </p:nvSpPr>
        <p:spPr>
          <a:xfrm>
            <a:off x="2379242" y="1134782"/>
            <a:ext cx="7433507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Gothic" panose="020B0609070205080204" pitchFamily="49" charset="-128"/>
                <a:cs typeface="Calibri" panose="020F0502020204030204" pitchFamily="34" charset="0"/>
              </a:rPr>
              <a:t>Relatório de Cadastros Central de Pedidos - [Status do Negócio e BU]</a:t>
            </a:r>
            <a:endParaRPr lang="pt-BR" sz="2000" b="1" dirty="0">
              <a:solidFill>
                <a:schemeClr val="bg1"/>
              </a:solidFill>
              <a:effectLst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065CAF2-D53C-268C-8390-DC671F9D8BE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590796" y="1921740"/>
            <a:ext cx="7010400" cy="2590029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64D0A340-2849-E3E3-E880-B987D9E34219}"/>
              </a:ext>
            </a:extLst>
          </p:cNvPr>
          <p:cNvSpPr txBox="1"/>
          <p:nvPr/>
        </p:nvSpPr>
        <p:spPr>
          <a:xfrm>
            <a:off x="1188716" y="4930463"/>
            <a:ext cx="98145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>
                <a:ea typeface="MS Mincho" panose="02020609040205080304" pitchFamily="49" charset="-128"/>
                <a:cs typeface="Arial" panose="020B0604020202020204" pitchFamily="34" charset="0"/>
              </a:rPr>
              <a:t>A</a:t>
            </a:r>
            <a:r>
              <a:rPr lang="pt-BR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presenta </a:t>
            </a:r>
            <a:r>
              <a:rPr lang="pt-BR" dirty="0">
                <a:ea typeface="MS Mincho" panose="02020609040205080304" pitchFamily="49" charset="-128"/>
                <a:cs typeface="Arial" panose="020B0604020202020204" pitchFamily="34" charset="0"/>
              </a:rPr>
              <a:t>os </a:t>
            </a:r>
            <a:r>
              <a:rPr lang="pt-BR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negócios cadastrados e de seus respectivos ramos</a:t>
            </a:r>
            <a:r>
              <a:rPr lang="pt-BR" dirty="0">
                <a:ea typeface="MS Mincho" panose="02020609040205080304" pitchFamily="49" charset="-128"/>
                <a:cs typeface="Arial" panose="020B0604020202020204" pitchFamily="34" charset="0"/>
              </a:rPr>
              <a:t>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>
                <a:ea typeface="MS Mincho" panose="02020609040205080304" pitchFamily="49" charset="-128"/>
                <a:cs typeface="Arial" panose="020B0604020202020204" pitchFamily="34" charset="0"/>
              </a:rPr>
              <a:t>I</a:t>
            </a:r>
            <a:r>
              <a:rPr lang="pt-BR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dentifica o status de cada negócio conforme o ramo de atuação, proporcionando uma visão geral do andamento das tratativas e do desempenho dos negócios.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2761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FFC9D7-FD42-2163-3FE5-F2165B614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989DCB99-989C-CD1F-DFDE-2355F1E9F24F}"/>
              </a:ext>
            </a:extLst>
          </p:cNvPr>
          <p:cNvSpPr/>
          <p:nvPr/>
        </p:nvSpPr>
        <p:spPr>
          <a:xfrm>
            <a:off x="914399" y="1766778"/>
            <a:ext cx="10432870" cy="289995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EF02BC9-4518-F998-62A5-C0EF26F0CDF5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4947467-8CE0-06C5-5CFA-4539FE64664E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F0BE3760-5462-C8A2-613A-881DCB229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5E51B7A-C3DB-B56C-15D7-674BE5E06B34}"/>
              </a:ext>
            </a:extLst>
          </p:cNvPr>
          <p:cNvSpPr txBox="1"/>
          <p:nvPr/>
        </p:nvSpPr>
        <p:spPr>
          <a:xfrm>
            <a:off x="3298590" y="1147478"/>
            <a:ext cx="55948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Negócios Cadastrados - Tipo de Cotação FF – Diário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0267F22-187C-29DD-086A-4E79BF9D5764}"/>
              </a:ext>
            </a:extLst>
          </p:cNvPr>
          <p:cNvSpPr txBox="1"/>
          <p:nvPr/>
        </p:nvSpPr>
        <p:spPr>
          <a:xfrm>
            <a:off x="1188714" y="4919281"/>
            <a:ext cx="98145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os tipos de cotação dos negócios cadastrados diariamente e seus respectivos ramos</a:t>
            </a:r>
            <a:r>
              <a:rPr lang="pt-BR" dirty="0">
                <a:ea typeface="MS Mincho" panose="02020609040205080304" pitchFamily="49" charset="-128"/>
                <a:cs typeface="Arial" panose="020B0604020202020204" pitchFamily="34" charset="0"/>
              </a:rPr>
              <a:t>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Identificar a predominância de cada tipo de cotação em cada ramo, ou seja, quantos negócios cadastrados são prospecção, renovação ou endosso de cada setor.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0583706-CFE2-1D02-6E14-D70EA95C03E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610395" y="1958366"/>
            <a:ext cx="6971210" cy="2526547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413452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ADCDD5-5FBE-6AB9-5075-4CD2DEAEF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6973F8C-F952-9AFE-8FD6-27F198D15F58}"/>
              </a:ext>
            </a:extLst>
          </p:cNvPr>
          <p:cNvSpPr/>
          <p:nvPr/>
        </p:nvSpPr>
        <p:spPr>
          <a:xfrm>
            <a:off x="914399" y="1766778"/>
            <a:ext cx="10432870" cy="289995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6B51C07-6AF6-9C10-3DAB-661EB3B81904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5B8D12C-385B-C83C-B18D-B53467DF1F45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A3E746D-A2E7-4725-B5FE-F99A56D7E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A69141D-2424-382D-0A26-908DD33C33B7}"/>
              </a:ext>
            </a:extLst>
          </p:cNvPr>
          <p:cNvSpPr txBox="1"/>
          <p:nvPr/>
        </p:nvSpPr>
        <p:spPr>
          <a:xfrm>
            <a:off x="2165277" y="1147478"/>
            <a:ext cx="7861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Relatório de Cadastros Central de Pedidos - [Status do Negócio] [Valores]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BB5598B-F261-4D19-453E-8AAE93DD944D}"/>
              </a:ext>
            </a:extLst>
          </p:cNvPr>
          <p:cNvSpPr txBox="1"/>
          <p:nvPr/>
        </p:nvSpPr>
        <p:spPr>
          <a:xfrm>
            <a:off x="1003659" y="4819431"/>
            <a:ext cx="102543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a quantidade e os valores dos negócios cadastrados, agrupados de acordo com a etapa em que se encontram</a:t>
            </a:r>
            <a:r>
              <a:rPr lang="pt-BR" dirty="0">
                <a:ea typeface="MS Mincho" panose="02020609040205080304" pitchFamily="49" charset="-128"/>
                <a:cs typeface="Arial" panose="020B0604020202020204" pitchFamily="34" charset="0"/>
              </a:rPr>
              <a:t>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Identificar a distribuição de negócios por etapa, obtendo uma visão geral da quantidade de negócios que estão aguardando documentação, em negociação, ganhos, perdidos ou recusados.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CEFCC5-B90F-48B0-A886-74E6D73A29C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587048" y="1973725"/>
            <a:ext cx="7017904" cy="2510179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022688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B5A567-CD62-9F9A-7F4B-B69646793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B2C1C5F-E8F9-6435-4CFE-C7AC2A6B48F1}"/>
              </a:ext>
            </a:extLst>
          </p:cNvPr>
          <p:cNvSpPr/>
          <p:nvPr/>
        </p:nvSpPr>
        <p:spPr>
          <a:xfrm>
            <a:off x="914399" y="1766778"/>
            <a:ext cx="10432870" cy="289995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2EAF68E-3B7B-11F0-D95B-6D0EB82F71FF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B435449-6F6E-00D7-EFD1-BD1DFC4F645C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09A370E-9A79-D7CE-4CA0-86829C868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C999720-C06C-EE04-C485-6FB66FE7BC0E}"/>
              </a:ext>
            </a:extLst>
          </p:cNvPr>
          <p:cNvSpPr txBox="1"/>
          <p:nvPr/>
        </p:nvSpPr>
        <p:spPr>
          <a:xfrm>
            <a:off x="2661668" y="1147478"/>
            <a:ext cx="68686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Relatório de Cadastros Central de Pedidos - [Status do Negócio]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2E3D201-B34A-D754-E9DC-BF56A24F93DA}"/>
              </a:ext>
            </a:extLst>
          </p:cNvPr>
          <p:cNvSpPr txBox="1"/>
          <p:nvPr/>
        </p:nvSpPr>
        <p:spPr>
          <a:xfrm>
            <a:off x="1003657" y="4819431"/>
            <a:ext cx="1025434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apenas a quantidade dos negócios cadastrados, agrupados de acordo com a status em que se encontram</a:t>
            </a:r>
            <a:r>
              <a:rPr lang="pt-BR" dirty="0">
                <a:ea typeface="MS Mincho" panose="02020609040205080304" pitchFamily="49" charset="-128"/>
                <a:cs typeface="Arial" panose="020B0604020202020204" pitchFamily="34" charset="0"/>
              </a:rPr>
              <a:t>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Identificar a distribuição de negócios por status, obtendo uma visão geral da quantidade de negócios que estão em pipeline, aguardando documentação, avaliação compliance, definição de exclusividade e outros.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289B8B3-4EDF-F873-877A-734DE6C8487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577735" y="1941068"/>
            <a:ext cx="7106194" cy="2542721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511600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2A935D-81D0-E4D5-4227-2B8D0E6AB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3BF87E2-7D64-2C1E-5BF7-3FE8A05752C4}"/>
              </a:ext>
            </a:extLst>
          </p:cNvPr>
          <p:cNvSpPr/>
          <p:nvPr/>
        </p:nvSpPr>
        <p:spPr>
          <a:xfrm>
            <a:off x="914399" y="1766777"/>
            <a:ext cx="10432870" cy="348449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058E9513-9061-CEBE-D40F-29FA15939875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F57D379-CE02-7FE8-37EF-9E6AE5A58752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4A2686F-6935-DDA9-5ACE-A77749E5B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21448DF-1B7D-CE9E-A210-35FDFB91F19F}"/>
              </a:ext>
            </a:extLst>
          </p:cNvPr>
          <p:cNvSpPr txBox="1"/>
          <p:nvPr/>
        </p:nvSpPr>
        <p:spPr>
          <a:xfrm>
            <a:off x="2670370" y="1147478"/>
            <a:ext cx="69209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Relatório de Cadastros Central de Pedidos - [Motivo da Recusa]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EA7ACE1-0029-6789-2F0E-E5130BBC0DC4}"/>
              </a:ext>
            </a:extLst>
          </p:cNvPr>
          <p:cNvSpPr txBox="1"/>
          <p:nvPr/>
        </p:nvSpPr>
        <p:spPr>
          <a:xfrm>
            <a:off x="1368330" y="5425559"/>
            <a:ext cx="94553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os valores dos negócios cadastrados, agrupados de acordo com os respectivos motivos de recusa, identificando a predominância de cada motivo em relação aos valores registrados e à quantidade de negócios cadastrados.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FCD0E06-32A6-E38E-8D5E-E0548AAA730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854832" y="1941068"/>
            <a:ext cx="4730523" cy="3118168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819329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BC61D-53BD-017C-1BEC-BE8AFF09E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C7BC710-9DFD-BDB9-5285-10CA99FFF1A0}"/>
              </a:ext>
            </a:extLst>
          </p:cNvPr>
          <p:cNvSpPr/>
          <p:nvPr/>
        </p:nvSpPr>
        <p:spPr>
          <a:xfrm>
            <a:off x="914399" y="1766777"/>
            <a:ext cx="10432870" cy="348449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89B7EF48-492F-7E98-4F5D-98F21D389441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440FB3D-7F37-FD61-DA21-51F120DB41A2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FC8B33F-1B82-764B-CDDA-814A51F51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88B41CD-1227-1169-1BDA-C45636D2634C}"/>
              </a:ext>
            </a:extLst>
          </p:cNvPr>
          <p:cNvSpPr txBox="1"/>
          <p:nvPr/>
        </p:nvSpPr>
        <p:spPr>
          <a:xfrm>
            <a:off x="3451365" y="1147478"/>
            <a:ext cx="53589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Relatório de Cadastros Central de Pedidos Total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88C4E05-1C5A-3EDF-FC1C-26C63D00F106}"/>
              </a:ext>
            </a:extLst>
          </p:cNvPr>
          <p:cNvSpPr txBox="1"/>
          <p:nvPr/>
        </p:nvSpPr>
        <p:spPr>
          <a:xfrm>
            <a:off x="1329134" y="5453846"/>
            <a:ext cx="96033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uma visão consolidada, em números, dos negócios cadastrados, suas respectivas etapas e os canais utilizados para o cadastro.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1FA9B8F-F178-1E5B-E88C-DFDC941625FA}"/>
              </a:ext>
            </a:extLst>
          </p:cNvPr>
          <p:cNvPicPr/>
          <p:nvPr/>
        </p:nvPicPr>
        <p:blipFill>
          <a:blip r:embed="rId4"/>
          <a:srcRect b="2578"/>
          <a:stretch>
            <a:fillRect/>
          </a:stretch>
        </p:blipFill>
        <p:spPr>
          <a:xfrm>
            <a:off x="3661954" y="1874259"/>
            <a:ext cx="4868091" cy="3255089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338851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0C70BE-6B94-C6CB-DCC4-A39CC227B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7B67C4B-C620-7E4A-ED06-0AC39CEECB8C}"/>
              </a:ext>
            </a:extLst>
          </p:cNvPr>
          <p:cNvSpPr/>
          <p:nvPr/>
        </p:nvSpPr>
        <p:spPr>
          <a:xfrm>
            <a:off x="914399" y="1766777"/>
            <a:ext cx="10432870" cy="348449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ACA5D7D-C1AE-FF59-4FFC-A1B55449A5F1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9C53CE4-76DB-E234-A9D2-F76CBDA5BCAB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F77BC8A-E3E1-ED56-94B4-DACDF022F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66E4D3B-F7D6-19FA-FFE2-662232453F98}"/>
              </a:ext>
            </a:extLst>
          </p:cNvPr>
          <p:cNvSpPr txBox="1"/>
          <p:nvPr/>
        </p:nvSpPr>
        <p:spPr>
          <a:xfrm>
            <a:off x="4477590" y="1147478"/>
            <a:ext cx="3236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Motivos de Recusa – Mensal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A0A63D7-36DC-0E94-A0CB-A54345E9C8AE}"/>
              </a:ext>
            </a:extLst>
          </p:cNvPr>
          <p:cNvSpPr txBox="1"/>
          <p:nvPr/>
        </p:nvSpPr>
        <p:spPr>
          <a:xfrm>
            <a:off x="1398256" y="5453846"/>
            <a:ext cx="9465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um relatório mensal sobre a quantidade de negócios cadastrados e os respectivos motivos de recusa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91963D-DAC2-9544-CD08-B46F83C51E4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908849" y="1958284"/>
            <a:ext cx="4443956" cy="3101476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52592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92AB13-6009-A97E-0808-3814D87BA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29AD557-4E02-4CE7-98A8-EE9562069389}"/>
              </a:ext>
            </a:extLst>
          </p:cNvPr>
          <p:cNvSpPr/>
          <p:nvPr/>
        </p:nvSpPr>
        <p:spPr>
          <a:xfrm>
            <a:off x="914399" y="1766777"/>
            <a:ext cx="10432870" cy="315356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77055D9-DFA5-87CC-5C97-E897B606FA01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740BECD-C196-3411-1D8A-3280BD16E9C0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8902A84-0E52-B67A-C4F5-99557CC0C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7180192-E564-7A05-0F76-C1EA9ABA95D4}"/>
              </a:ext>
            </a:extLst>
          </p:cNvPr>
          <p:cNvSpPr txBox="1"/>
          <p:nvPr/>
        </p:nvSpPr>
        <p:spPr>
          <a:xfrm>
            <a:off x="2132022" y="1147478"/>
            <a:ext cx="79279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Relatório de Cadastros Central de Pedidos - [Motivo da Recusa] [Valores]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D327D66-9611-9B87-8654-AA02FA13F553}"/>
              </a:ext>
            </a:extLst>
          </p:cNvPr>
          <p:cNvSpPr txBox="1"/>
          <p:nvPr/>
        </p:nvSpPr>
        <p:spPr>
          <a:xfrm>
            <a:off x="1372685" y="5130681"/>
            <a:ext cx="9446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os motivos de recusa associados aos valores dos negócios cadastrados, permitindo analisar o impacto financeiro de cada motivo de recusa.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792C509-FE15-25AE-AC73-BBD039D6A82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577738" y="1941068"/>
            <a:ext cx="7036524" cy="281071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141100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DC1645-F567-4C5D-30A0-9D647EC71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4A19267-A28D-4DD1-0567-1E77F8AA3E8A}"/>
              </a:ext>
            </a:extLst>
          </p:cNvPr>
          <p:cNvSpPr/>
          <p:nvPr/>
        </p:nvSpPr>
        <p:spPr>
          <a:xfrm>
            <a:off x="914399" y="1766777"/>
            <a:ext cx="10432870" cy="348449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6E17168-B7C8-5518-704A-D2B73171DF30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0DA143B-4A20-9FBE-354F-283924406B83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9272412-F655-8BA3-3245-BB4D43C6B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0DACC72-FAAF-0011-9FAD-9D58CFEAD045}"/>
              </a:ext>
            </a:extLst>
          </p:cNvPr>
          <p:cNvSpPr txBox="1"/>
          <p:nvPr/>
        </p:nvSpPr>
        <p:spPr>
          <a:xfrm>
            <a:off x="2146663" y="1147478"/>
            <a:ext cx="78986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Relatório de Cadastros Central de Pedidos - [Aguardando Documentação]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235693A-98D1-8E20-86A3-457713239048}"/>
              </a:ext>
            </a:extLst>
          </p:cNvPr>
          <p:cNvSpPr txBox="1"/>
          <p:nvPr/>
        </p:nvSpPr>
        <p:spPr>
          <a:xfrm>
            <a:off x="1398256" y="5453846"/>
            <a:ext cx="9465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Apresenta, de maneira detalhada, as informações dos negócios que apresentam pendências relacionadas à documentação necessária.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0CD9A47-4F77-632D-D214-2A33D665C79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820432" y="1941068"/>
            <a:ext cx="4551135" cy="3073297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414118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9A7877-6672-2E0F-C62D-58B1A1011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06B5FC6-7AED-77BB-79E3-7B9522D8A043}"/>
              </a:ext>
            </a:extLst>
          </p:cNvPr>
          <p:cNvSpPr/>
          <p:nvPr/>
        </p:nvSpPr>
        <p:spPr>
          <a:xfrm>
            <a:off x="914399" y="1766777"/>
            <a:ext cx="10432870" cy="315356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4F96AC5-F6BD-FB57-F636-8EFB1F9EAD1D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AADB7E-CAEE-3D05-1EC5-9C45A9DB29BA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BF776121-477B-E3BF-A9D6-0BC2638F8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FABF683-DC4D-F42B-2797-B7A68892090B}"/>
              </a:ext>
            </a:extLst>
          </p:cNvPr>
          <p:cNvSpPr txBox="1"/>
          <p:nvPr/>
        </p:nvSpPr>
        <p:spPr>
          <a:xfrm>
            <a:off x="4031279" y="1149564"/>
            <a:ext cx="41294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Negócios cadastrados semanalmente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2307586-9DF5-EB43-DDFE-2B5531E6C45A}"/>
              </a:ext>
            </a:extLst>
          </p:cNvPr>
          <p:cNvSpPr txBox="1"/>
          <p:nvPr/>
        </p:nvSpPr>
        <p:spPr>
          <a:xfrm>
            <a:off x="1003659" y="5191641"/>
            <a:ext cx="102543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a quantidade de negócios cadastrados semanalmente, nos períodos indicados pelas diferentes cores.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EA03839-1FEF-0718-FBD8-BED5C2B426B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527663" y="1941068"/>
            <a:ext cx="7136673" cy="2825976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471349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3123FF-E3F1-4F69-AE52-37764CA71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A304AF4-FF61-AB04-A823-6C7B0745A5B7}"/>
              </a:ext>
            </a:extLst>
          </p:cNvPr>
          <p:cNvSpPr/>
          <p:nvPr/>
        </p:nvSpPr>
        <p:spPr>
          <a:xfrm>
            <a:off x="914399" y="1766777"/>
            <a:ext cx="10432870" cy="315356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4CC025D-670E-1012-96B7-E6F6C77EE673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8400AC4-786A-334C-8C18-4470CD0C5DFB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A021556D-BCCF-482C-28BC-62C0598D5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6F4E024-B5F1-39F8-6DEE-E08FABF6BF43}"/>
              </a:ext>
            </a:extLst>
          </p:cNvPr>
          <p:cNvSpPr txBox="1"/>
          <p:nvPr/>
        </p:nvSpPr>
        <p:spPr>
          <a:xfrm>
            <a:off x="4353890" y="1149564"/>
            <a:ext cx="33357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Aprovação diária de negócios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37E7B00-B0CA-306F-359E-14D4F4C55739}"/>
              </a:ext>
            </a:extLst>
          </p:cNvPr>
          <p:cNvSpPr txBox="1"/>
          <p:nvPr/>
        </p:nvSpPr>
        <p:spPr>
          <a:xfrm>
            <a:off x="1003659" y="5191641"/>
            <a:ext cx="102543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a frequência de negócios aprovados para serem criados, diariamente, permitindo acompanhar a frequência das aprovações.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E8A5C35-877E-A7A8-3AF3-3F13734230B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662646" y="2019327"/>
            <a:ext cx="6866708" cy="2608575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20282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94D02-0EE4-09DF-D007-F70F83C69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C5A0C66-D811-A60F-4D25-2C866FA8001B}"/>
              </a:ext>
            </a:extLst>
          </p:cNvPr>
          <p:cNvSpPr/>
          <p:nvPr/>
        </p:nvSpPr>
        <p:spPr>
          <a:xfrm>
            <a:off x="914399" y="1766777"/>
            <a:ext cx="10432870" cy="315356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3ECF6EC-1630-A910-8C9D-EB20CB43EB5E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BBA5F10-8340-9DB4-8B57-C46E9EE7D177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FE3B1A35-FFEB-EB36-7AB8-AB0A899FB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81EF8C6-1F8F-9338-40CC-DCF463CA3091}"/>
              </a:ext>
            </a:extLst>
          </p:cNvPr>
          <p:cNvSpPr txBox="1"/>
          <p:nvPr/>
        </p:nvSpPr>
        <p:spPr>
          <a:xfrm>
            <a:off x="3430978" y="1147478"/>
            <a:ext cx="5399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Número de Tickets Criados Diariamente [Total]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4B91BD1-EDF2-C1F6-09A6-9667B0129F67}"/>
              </a:ext>
            </a:extLst>
          </p:cNvPr>
          <p:cNvSpPr txBox="1"/>
          <p:nvPr/>
        </p:nvSpPr>
        <p:spPr>
          <a:xfrm>
            <a:off x="1003659" y="5191641"/>
            <a:ext cx="102543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a quantidade de tickets criados diariamente, durante os períodos indicados, possibilitando analisar de uma maneira geral e acompanhar a distribuição por ramo.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DFB743C-9C0D-23FE-A93F-2848CECF385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352403" y="1941068"/>
            <a:ext cx="7487194" cy="274807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550222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B71A36-F160-B471-8A46-2F707C493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44A60B1-7FDC-455B-3147-8FA1CEDCD0DB}"/>
              </a:ext>
            </a:extLst>
          </p:cNvPr>
          <p:cNvSpPr/>
          <p:nvPr/>
        </p:nvSpPr>
        <p:spPr>
          <a:xfrm>
            <a:off x="914399" y="1766777"/>
            <a:ext cx="10432870" cy="315356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36F51C6-5C9E-CA8A-3C8B-97A54A0F8BD8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94F9051-9B12-D6CE-C562-92E0516308A4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2C6DC87-4B5F-546E-0307-7D7A3CF73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A410496-3841-BDA8-90DE-56B84EECF303}"/>
              </a:ext>
            </a:extLst>
          </p:cNvPr>
          <p:cNvSpPr txBox="1"/>
          <p:nvPr/>
        </p:nvSpPr>
        <p:spPr>
          <a:xfrm>
            <a:off x="3430978" y="1147478"/>
            <a:ext cx="5399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Número de Tickets Criados Diariamente [Total]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C709E0-DC6B-4A75-472A-3BA6D4FD18D8}"/>
              </a:ext>
            </a:extLst>
          </p:cNvPr>
          <p:cNvSpPr txBox="1"/>
          <p:nvPr/>
        </p:nvSpPr>
        <p:spPr>
          <a:xfrm>
            <a:off x="1003659" y="5191641"/>
            <a:ext cx="102543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a quantidade de tickets criados diariamente, durante os períodos indicados, possibilitando analisar de uma maneira geral e acompanhar a distribuição por ramo.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287C077-E1EF-BDDC-3526-88466D894CD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352403" y="1941068"/>
            <a:ext cx="7487194" cy="274807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200811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80E932-D351-CF0A-88B7-D547CF5A3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13510AA-34AF-2C5E-A5CA-5DE41D5B24AB}"/>
              </a:ext>
            </a:extLst>
          </p:cNvPr>
          <p:cNvSpPr/>
          <p:nvPr/>
        </p:nvSpPr>
        <p:spPr>
          <a:xfrm>
            <a:off x="914399" y="1766777"/>
            <a:ext cx="10432870" cy="342486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45EC743-26B5-86B6-537E-14157EA9C7E8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2A406A6-1A84-003B-2345-3CCF307A279D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1A3D4308-E41A-9D84-5233-2F6684FCA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55A35ED-D326-D4ED-6EEB-03028BF108B8}"/>
              </a:ext>
            </a:extLst>
          </p:cNvPr>
          <p:cNvSpPr txBox="1"/>
          <p:nvPr/>
        </p:nvSpPr>
        <p:spPr>
          <a:xfrm>
            <a:off x="4550129" y="1149564"/>
            <a:ext cx="30917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Suporte Central de Pedidos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F4381E2-1D16-9E63-D691-14C7800E1E7C}"/>
              </a:ext>
            </a:extLst>
          </p:cNvPr>
          <p:cNvSpPr txBox="1"/>
          <p:nvPr/>
        </p:nvSpPr>
        <p:spPr>
          <a:xfrm>
            <a:off x="1075809" y="5310242"/>
            <a:ext cx="102543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a quantidade de tickets criados pela Central de Negócios, contemplando as solicitações encaminhadas e realizadas pela Central e seus tipos de alterações, como reabertura, exclusão, correção ou prioridade.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5826970-22E0-B58D-2E97-5A3C2CFE252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683725" y="1885378"/>
            <a:ext cx="4824549" cy="3230835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44618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948B4-256B-5201-AE07-5213EE1B7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755D65C-5806-FA07-F891-8685453B9797}"/>
              </a:ext>
            </a:extLst>
          </p:cNvPr>
          <p:cNvSpPr/>
          <p:nvPr/>
        </p:nvSpPr>
        <p:spPr>
          <a:xfrm>
            <a:off x="914399" y="1766777"/>
            <a:ext cx="10432870" cy="342486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AEE760F-7F8E-BA97-B7D6-3277765CEBE5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0B25B22-F07D-C934-1328-3610B720A04E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C0B22474-348C-1BCA-FF0F-27BD3FDAD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F28BD8A-EB1A-5385-5A0D-B021CBE9AB0F}"/>
              </a:ext>
            </a:extLst>
          </p:cNvPr>
          <p:cNvSpPr txBox="1"/>
          <p:nvPr/>
        </p:nvSpPr>
        <p:spPr>
          <a:xfrm>
            <a:off x="4064674" y="1162867"/>
            <a:ext cx="40626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Suporte Central de Pedidos – Solicitante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228F3F2-2443-A2B2-9B3D-309712F67989}"/>
              </a:ext>
            </a:extLst>
          </p:cNvPr>
          <p:cNvSpPr txBox="1"/>
          <p:nvPr/>
        </p:nvSpPr>
        <p:spPr>
          <a:xfrm>
            <a:off x="1075809" y="5310242"/>
            <a:ext cx="102543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os colaboradores que encaminharam solicitações à Central de Negócios e os tipos de alterações solicitadas.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FCFF026-AF31-B513-CFEF-2CB51A1BDDD3}"/>
              </a:ext>
            </a:extLst>
          </p:cNvPr>
          <p:cNvPicPr/>
          <p:nvPr/>
        </p:nvPicPr>
        <p:blipFill>
          <a:blip r:embed="rId4"/>
          <a:srcRect b="45061"/>
          <a:stretch>
            <a:fillRect/>
          </a:stretch>
        </p:blipFill>
        <p:spPr>
          <a:xfrm>
            <a:off x="3387634" y="1989571"/>
            <a:ext cx="5486400" cy="2979275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08960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96F26C-6491-6B51-61AD-61119ADCF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F084ED8-D680-461C-A0AA-748115B95938}"/>
              </a:ext>
            </a:extLst>
          </p:cNvPr>
          <p:cNvSpPr/>
          <p:nvPr/>
        </p:nvSpPr>
        <p:spPr>
          <a:xfrm>
            <a:off x="914399" y="1766777"/>
            <a:ext cx="10432870" cy="342486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9323156-A855-F9BF-92F8-C4836E25EF65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9948133-92E5-7463-F8D9-EF9F76445FBE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FB8E908A-4E60-F246-4279-039BC7831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F1E4629-6C2C-4460-058D-18846A8FEDB1}"/>
              </a:ext>
            </a:extLst>
          </p:cNvPr>
          <p:cNvSpPr txBox="1"/>
          <p:nvPr/>
        </p:nvSpPr>
        <p:spPr>
          <a:xfrm>
            <a:off x="4496862" y="1147478"/>
            <a:ext cx="31982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Tickets Abertos por Pipeline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95E86BF-07EC-0DBC-C97F-D7E049E26C74}"/>
              </a:ext>
            </a:extLst>
          </p:cNvPr>
          <p:cNvSpPr txBox="1"/>
          <p:nvPr/>
        </p:nvSpPr>
        <p:spPr>
          <a:xfrm>
            <a:off x="1075809" y="5310242"/>
            <a:ext cx="102543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exclusivamente os tickets abertos de alteração para a etapa de Pipeline, permitindo identificar os canais responsáveis por estas solicitações.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EEF0CF3-1555-A1BC-D9E1-D1652731590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838606" y="1874972"/>
            <a:ext cx="4728754" cy="3208474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406969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9D2EE7-9B0D-268B-0AC9-706A0B6D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CD7240D-0315-BC78-4B8F-2CA371616853}"/>
              </a:ext>
            </a:extLst>
          </p:cNvPr>
          <p:cNvSpPr/>
          <p:nvPr/>
        </p:nvSpPr>
        <p:spPr>
          <a:xfrm>
            <a:off x="914399" y="1766777"/>
            <a:ext cx="10432870" cy="342486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A3231E7-1992-D95B-3D7D-7E3FB880EF5D}"/>
              </a:ext>
            </a:extLst>
          </p:cNvPr>
          <p:cNvSpPr/>
          <p:nvPr/>
        </p:nvSpPr>
        <p:spPr>
          <a:xfrm>
            <a:off x="914399" y="1080988"/>
            <a:ext cx="10432870" cy="5330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47FD4BA-AABF-7886-F161-D105DF726978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Indicadores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B812048D-6E19-A752-4057-DEDEF31D2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DDE8ACC-A76A-CF1B-BA02-F55D3C899691}"/>
              </a:ext>
            </a:extLst>
          </p:cNvPr>
          <p:cNvSpPr txBox="1"/>
          <p:nvPr/>
        </p:nvSpPr>
        <p:spPr>
          <a:xfrm>
            <a:off x="4040522" y="1147478"/>
            <a:ext cx="43249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Negócios cadastrados por colaborador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CA2265E-3719-3A44-6AA0-91152FDA4AF0}"/>
              </a:ext>
            </a:extLst>
          </p:cNvPr>
          <p:cNvSpPr txBox="1"/>
          <p:nvPr/>
        </p:nvSpPr>
        <p:spPr>
          <a:xfrm>
            <a:off x="1075809" y="5310242"/>
            <a:ext cx="102543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Apresenta uma visão consolidada sobre a quantidade de negócios criados por cada colaborador apresentado no relatório, permitindo comparar o volume de negócios gerados no período selecionado.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47152AE-1089-7620-051D-FBBC109D7FE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026228" y="1905421"/>
            <a:ext cx="6139543" cy="3147576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575573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D413E2-A649-3B71-40D0-F9C64E509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9C7927F-833A-7CE4-3E35-F5BD9A78BACA}"/>
              </a:ext>
            </a:extLst>
          </p:cNvPr>
          <p:cNvSpPr/>
          <p:nvPr/>
        </p:nvSpPr>
        <p:spPr>
          <a:xfrm>
            <a:off x="1802675" y="2525486"/>
            <a:ext cx="8630630" cy="379693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6DC6B71-792B-A1F3-BDF2-93347E36CA9A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Checklist diário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0401212-A8E0-9F18-9F3A-3B7EF2D09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7CA2056-4B4F-B191-B897-31F48E9DF247}"/>
              </a:ext>
            </a:extLst>
          </p:cNvPr>
          <p:cNvSpPr txBox="1"/>
          <p:nvPr/>
        </p:nvSpPr>
        <p:spPr>
          <a:xfrm>
            <a:off x="2725783" y="2777519"/>
            <a:ext cx="6740434" cy="3313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Segoe UI Symbol" panose="020B0502040204020203" pitchFamily="34" charset="0"/>
              </a:rPr>
              <a:t>☐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Todos os painéis consultados.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pt-BR" sz="2000" b="1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Segoe UI Symbol" panose="020B0502040204020203" pitchFamily="34" charset="0"/>
              </a:rPr>
              <a:t>☐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Apontamentos tratados.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pt-BR" sz="2000" b="1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Segoe UI Symbol" panose="020B0502040204020203" pitchFamily="34" charset="0"/>
              </a:rPr>
              <a:t>☐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Exceções registradas.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pt-BR" sz="2000" b="1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Segoe UI Symbol" panose="020B0502040204020203" pitchFamily="34" charset="0"/>
              </a:rPr>
              <a:t>☐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Liderança comunicada quando necessário</a:t>
            </a:r>
            <a:r>
              <a:rPr lang="pt-BR" sz="2000" b="1" dirty="0">
                <a:solidFill>
                  <a:srgbClr val="2E75B6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.</a:t>
            </a:r>
            <a:endParaRPr lang="pt-BR" sz="2000" b="1" dirty="0">
              <a:solidFill>
                <a:srgbClr val="2E75B6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A780C87-3D4D-2931-82F1-FFAE4A71F216}"/>
              </a:ext>
            </a:extLst>
          </p:cNvPr>
          <p:cNvSpPr txBox="1"/>
          <p:nvPr/>
        </p:nvSpPr>
        <p:spPr>
          <a:xfrm>
            <a:off x="1075809" y="1549177"/>
            <a:ext cx="10149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O cumprimento do checklist diário fortalece o controle operacional, reduz riscos e contribui para a qualidade dos processos. Realize, diariamente, a checagem dos itens abaixo: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D353268-3BD9-D05F-A613-8D5C764EC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041" y="2977254"/>
            <a:ext cx="191590" cy="30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02A6-9098-5E51-4A4E-43603B685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D3C6294-82EB-EBA2-5215-82B447656F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0D37598-00EF-348F-A3CA-82EFE370A9BD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51F745CD-9B11-2394-AC76-AA7F47058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D34BE088-6235-DAA6-C937-81AF754EA444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93F713A5-7D2B-6276-5AB6-518097D35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B7A25A69-1C5A-978B-746F-F5045CD8D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7D47252-EBBF-AAF8-B2C9-AF0333D03C1F}"/>
              </a:ext>
            </a:extLst>
          </p:cNvPr>
          <p:cNvSpPr txBox="1"/>
          <p:nvPr/>
        </p:nvSpPr>
        <p:spPr>
          <a:xfrm>
            <a:off x="4675342" y="2946406"/>
            <a:ext cx="6489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Agradecemos a atenção!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</a:t>
            </a:r>
            <a:r>
              <a:rPr lang="pt-BR" sz="4400" b="1">
                <a:solidFill>
                  <a:schemeClr val="bg1"/>
                </a:solidFill>
              </a:rPr>
              <a:t>de Negócios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C85F5ED7-F03F-2462-016F-03702421E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59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eonik FF">
      <a:majorFont>
        <a:latin typeface="Aeonik Black"/>
        <a:ea typeface=""/>
        <a:cs typeface=""/>
      </a:majorFont>
      <a:minorFont>
        <a:latin typeface="Aeon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A256A-574D-4107-9562-C9941B128C2C}">
  <we:reference id="wa200001745" version="1.0.1.5" store="pt-BR" storeType="OMEX"/>
  <we:alternateReferences>
    <we:reference id="WA200001745" version="1.0.1.5" store="WA20000174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E2D6669-119C-4A55-901B-D1843B9F571D}">
  <we:reference id="wa104038830" version="1.0.0.3" store="pt-B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44824392CA7E4C9ED3FBA455B14E8F" ma:contentTypeVersion="15" ma:contentTypeDescription="Crie um novo documento." ma:contentTypeScope="" ma:versionID="40b450999035750596bceb2efcc081b0">
  <xsd:schema xmlns:xsd="http://www.w3.org/2001/XMLSchema" xmlns:xs="http://www.w3.org/2001/XMLSchema" xmlns:p="http://schemas.microsoft.com/office/2006/metadata/properties" xmlns:ns2="94852d83-9a02-44d6-8fa9-e81b400f8047" xmlns:ns3="3d1cf084-92fd-4cb1-823e-63f3307cf984" targetNamespace="http://schemas.microsoft.com/office/2006/metadata/properties" ma:root="true" ma:fieldsID="dc50d8d1a9420e9cc22595a36572266b" ns2:_="" ns3:_="">
    <xsd:import namespace="94852d83-9a02-44d6-8fa9-e81b400f8047"/>
    <xsd:import namespace="3d1cf084-92fd-4cb1-823e-63f3307cf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52d83-9a02-44d6-8fa9-e81b400f8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d3da88-f359-4992-aef6-748b5b7cc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1cf084-92fd-4cb1-823e-63f3307cf9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c1f687-aeeb-426b-8bf0-b990d9656e7a}" ma:internalName="TaxCatchAll" ma:showField="CatchAllData" ma:web="3d1cf084-92fd-4cb1-823e-63f3307cf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852d83-9a02-44d6-8fa9-e81b400f8047">
      <Terms xmlns="http://schemas.microsoft.com/office/infopath/2007/PartnerControls"/>
    </lcf76f155ced4ddcb4097134ff3c332f>
    <TaxCatchAll xmlns="3d1cf084-92fd-4cb1-823e-63f3307cf984" xsi:nil="true"/>
  </documentManagement>
</p:properties>
</file>

<file path=customXml/itemProps1.xml><?xml version="1.0" encoding="utf-8"?>
<ds:datastoreItem xmlns:ds="http://schemas.openxmlformats.org/officeDocument/2006/customXml" ds:itemID="{CB999B4F-99AD-41AD-90D3-EEBA1B3D46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9448FB-B9E2-4F13-830A-3AEF09B1B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852d83-9a02-44d6-8fa9-e81b400f8047"/>
    <ds:schemaRef ds:uri="3d1cf084-92fd-4cb1-823e-63f3307cf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69F863-5E38-4A5E-89C6-50B4CFF67093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3d1cf084-92fd-4cb1-823e-63f3307cf984"/>
    <ds:schemaRef ds:uri="94852d83-9a02-44d6-8fa9-e81b400f8047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0128b308-5114-4a5d-af78-58f6f8a3df5b}" enabled="1" method="Standard" siteId="{bfd37ff5-1d50-4da1-b4a2-5646bffc1c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Painel de Qualidade - Central de Negócios 1</Template>
  <TotalTime>123</TotalTime>
  <Words>1083</Words>
  <Application>Microsoft Office PowerPoint</Application>
  <PresentationFormat>Widescreen</PresentationFormat>
  <Paragraphs>149</Paragraphs>
  <Slides>26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4" baseType="lpstr">
      <vt:lpstr>MS Gothic</vt:lpstr>
      <vt:lpstr>MS Mincho</vt:lpstr>
      <vt:lpstr>Aeonik</vt:lpstr>
      <vt:lpstr>Aeonik Black</vt:lpstr>
      <vt:lpstr>Aptos</vt:lpstr>
      <vt:lpstr>Arial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Camila Sardinha Gomes</dc:creator>
  <cp:lastModifiedBy>Camila Sardinha Gomes</cp:lastModifiedBy>
  <cp:revision>2</cp:revision>
  <dcterms:created xsi:type="dcterms:W3CDTF">2026-07-24T18:42:42Z</dcterms:created>
  <dcterms:modified xsi:type="dcterms:W3CDTF">2026-07-27T14:12:58Z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0x0101007D44824392CA7E4C9ED3FBA455B14E8F</vt:lpwstr>
  </property>
  <property fmtid="{D5CDD505-2E9C-101B-9397-08002B2CF9AE}" pid="3" name="MediaServiceImageTags">
    <vt:lpwstr/>
  </property>
  <property fmtid="{D5CDD505-2E9C-101B-9397-08002B2CF9AE}" pid="4" name="Order">
    <vt:r8>1790000</vt:r8>
  </property>
</Properties>
</file>