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861" r:id="rId5"/>
    <p:sldId id="946" r:id="rId6"/>
    <p:sldId id="947" r:id="rId7"/>
    <p:sldId id="951" r:id="rId8"/>
    <p:sldId id="969" r:id="rId9"/>
    <p:sldId id="948" r:id="rId10"/>
    <p:sldId id="952" r:id="rId11"/>
    <p:sldId id="978" r:id="rId12"/>
    <p:sldId id="953" r:id="rId13"/>
    <p:sldId id="967" r:id="rId14"/>
    <p:sldId id="968" r:id="rId15"/>
    <p:sldId id="970" r:id="rId16"/>
    <p:sldId id="971" r:id="rId17"/>
    <p:sldId id="973" r:id="rId18"/>
    <p:sldId id="975" r:id="rId19"/>
    <p:sldId id="974" r:id="rId20"/>
    <p:sldId id="977" r:id="rId21"/>
    <p:sldId id="966" r:id="rId22"/>
    <p:sldId id="950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EAE7EE"/>
    <a:srgbClr val="F2F2F2"/>
    <a:srgbClr val="FFFFFF"/>
    <a:srgbClr val="3D7A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Estilo Médio 3 - Ênfas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94689" autoAdjust="0"/>
  </p:normalViewPr>
  <p:slideViewPr>
    <p:cSldViewPr snapToGrid="0">
      <p:cViewPr varScale="1">
        <p:scale>
          <a:sx n="88" d="100"/>
          <a:sy n="88" d="100"/>
        </p:scale>
        <p:origin x="758" y="72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a Sardinha Gomes" userId="890460c5-22ab-402e-a60d-fc032408a551" providerId="ADAL" clId="{1903857B-A1DD-4136-B3A7-7943CD2C25A5}"/>
    <pc:docChg chg="modSld">
      <pc:chgData name="Camila Sardinha Gomes" userId="890460c5-22ab-402e-a60d-fc032408a551" providerId="ADAL" clId="{1903857B-A1DD-4136-B3A7-7943CD2C25A5}" dt="2026-07-24T12:33:19.675" v="1" actId="14100"/>
      <pc:docMkLst>
        <pc:docMk/>
      </pc:docMkLst>
      <pc:sldChg chg="modSp mod">
        <pc:chgData name="Camila Sardinha Gomes" userId="890460c5-22ab-402e-a60d-fc032408a551" providerId="ADAL" clId="{1903857B-A1DD-4136-B3A7-7943CD2C25A5}" dt="2026-07-24T12:33:19.675" v="1" actId="14100"/>
        <pc:sldMkLst>
          <pc:docMk/>
          <pc:sldMk cId="1222761420" sldId="953"/>
        </pc:sldMkLst>
        <pc:spChg chg="mod">
          <ac:chgData name="Camila Sardinha Gomes" userId="890460c5-22ab-402e-a60d-fc032408a551" providerId="ADAL" clId="{1903857B-A1DD-4136-B3A7-7943CD2C25A5}" dt="2026-07-24T12:33:19.675" v="1" actId="14100"/>
          <ac:spMkLst>
            <pc:docMk/>
            <pc:sldMk cId="1222761420" sldId="953"/>
            <ac:spMk id="4" creationId="{70FBC840-FDC2-71E9-FF43-C02E0AE77949}"/>
          </ac:spMkLst>
        </pc:spChg>
      </pc:sldChg>
      <pc:sldChg chg="modSp mod">
        <pc:chgData name="Camila Sardinha Gomes" userId="890460c5-22ab-402e-a60d-fc032408a551" providerId="ADAL" clId="{1903857B-A1DD-4136-B3A7-7943CD2C25A5}" dt="2026-07-24T12:33:14.070" v="0" actId="14100"/>
        <pc:sldMkLst>
          <pc:docMk/>
          <pc:sldMk cId="2215183037" sldId="967"/>
        </pc:sldMkLst>
        <pc:spChg chg="mod">
          <ac:chgData name="Camila Sardinha Gomes" userId="890460c5-22ab-402e-a60d-fc032408a551" providerId="ADAL" clId="{1903857B-A1DD-4136-B3A7-7943CD2C25A5}" dt="2026-07-24T12:33:14.070" v="0" actId="14100"/>
          <ac:spMkLst>
            <pc:docMk/>
            <pc:sldMk cId="2215183037" sldId="967"/>
            <ac:spMk id="9" creationId="{77630AA3-2BD3-3648-970C-9D93063DCF7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5CA1873E-5710-CAAC-CD21-7C6791ABBD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F4EF4A9-432C-9638-F0B1-2F954C52F8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9B19E-A939-4374-897F-65BEBE569F01}" type="datetime1">
              <a:rPr lang="pt-BR" smtClean="0"/>
              <a:t>24/07/2026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5B0931B-C8D9-4066-77F7-3945A32AEB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21DE7AA-3EAD-B85E-DDC9-FC36882A27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43DC4-F0DE-4D13-B049-E330CC9AA8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12124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C4D8C-4DDA-490D-B1A2-666EDE380098}" type="datetime1">
              <a:rPr lang="pt-BR" smtClean="0"/>
              <a:t>24/07/2026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pt-BR"/>
              <a:t>Central de Pedidos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948FDE-25BF-4FC3-B41A-584A5700BEE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414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697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1D73D-E48C-DA53-DA6C-6450DC790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5141C51-D15F-263F-A022-A7FAC3AF32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C0474E3-A522-64EB-CE8E-2FA84DB71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97985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761690-6B7B-38F1-9C56-5772DA9BE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3FC181-AB74-EBA4-598F-8CEC60046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BA7BFB-E354-A119-7DEF-BE245FDE0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3BFA17-D7E1-1210-5E40-D2921288B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C44ED-554E-9EAF-06EA-0F9CE7BDC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4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2C0B75-8A8A-3037-71E1-823615C7F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A0D613E-F857-7605-74FB-5F826233C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9E3C4D-BA36-33DC-4943-343F1E7F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C33D0D-EC9A-6E84-7202-E05C439D0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1FCB7-BD2B-5141-D6B8-FDABCF25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1BE8B60E-93B8-58D4-D337-E4BF4ED50A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6" t="25871" r="33431" b="29610"/>
          <a:stretch/>
        </p:blipFill>
        <p:spPr>
          <a:xfrm>
            <a:off x="11858400" y="6585400"/>
            <a:ext cx="206599" cy="165945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id="{17C8774B-D48C-AB2F-16B4-A2E444978E5C}"/>
              </a:ext>
            </a:extLst>
          </p:cNvPr>
          <p:cNvGrpSpPr/>
          <p:nvPr userDrawn="1"/>
        </p:nvGrpSpPr>
        <p:grpSpPr>
          <a:xfrm>
            <a:off x="-2277571" y="-11915"/>
            <a:ext cx="7807515" cy="6858000"/>
            <a:chOff x="6096000" y="0"/>
            <a:chExt cx="7807515" cy="6858000"/>
          </a:xfrm>
        </p:grpSpPr>
        <p:pic>
          <p:nvPicPr>
            <p:cNvPr id="9" name="Imagem 8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16D06B54-EA66-FC3A-12F2-FBC83DF88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10" name="Imagem 9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B1513F36-AD4B-114A-5D5E-6999933525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73121-69B0-3E0E-48E5-55CFE840B1A5}"/>
              </a:ext>
            </a:extLst>
          </p:cNvPr>
          <p:cNvCxnSpPr>
            <a:cxnSpLocks/>
          </p:cNvCxnSpPr>
          <p:nvPr userDrawn="1"/>
        </p:nvCxnSpPr>
        <p:spPr>
          <a:xfrm flipH="1">
            <a:off x="4833257" y="6662574"/>
            <a:ext cx="6995384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800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10CF6-42F6-03F9-335B-B9C47DA5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00A4931-7E9F-CDC4-2DB9-5CCCF933C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745BB-5408-83D5-9590-8349FD039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9248F1-0C23-3020-BA2B-2BDD0F42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CD8236-7C28-DE4F-BB97-B42168901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9445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F9CF8C-6680-409A-6F47-D9C928FE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2EC7D1-6AD2-EF0D-614A-5DFE83A4F2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BC5CC73-15A8-8D2A-94CA-E3C3876AC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33EF218-889C-9206-A921-235D7EF09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F05974-6291-23ED-8AD5-561ACCDA2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673D7F8-F80C-E01F-ECC8-AA48FB93E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6439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8D529-162A-016E-3373-2BAE11572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44A916-0FB2-3788-3D97-6028514F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108CA3D-61F7-6E32-8161-55623666E5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985441-E23C-8584-626F-971A6592FD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A882AB-98E2-0D0E-F9E3-88CCD5632B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EB262BA-E395-558E-E6A6-9AB8C53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F89863E-F5D0-EEF3-CD0A-3D23F22F6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55C9321-0481-6E23-E3D7-C0BE5AF7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5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26AF6C-F1AA-6F60-33B4-B902CB41E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AA0E99-0C94-3867-E5D9-19CB8802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5039AFF-A466-7EBC-0226-E1E4FF05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86778BF-B31F-C343-AFC2-1CDF53779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09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DD19A0-08F9-95F3-085E-6199E4BC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55F0E6A-C1D1-8DBC-B502-B4CE128B4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ACC279-75F4-28D2-172F-869EDCBE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6696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95AFC7-183F-79F9-4843-EA36E3802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F3E03E-BFD7-9962-9B0B-E33DC129F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30A59B8-AEDB-AFD1-A2C0-41D5EF511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A71AD11-4630-A797-9401-B93399AC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30643-76F0-F6BC-1863-21761E6D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0663AF3-09D3-EF6C-E55A-7430EFC78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345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9A6BB0-884C-08E1-399A-0D6EF2856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3599EF8-23E5-E8BD-1829-367924886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898216-8ED9-2927-8D71-AA92785D0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364A7-75C1-51D8-D8F3-3B5A708A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716D8F-89F1-C676-AF6B-B0069825D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7F9876F-3F91-2FA4-1D10-81078B5CD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0155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F40C0-6A25-A7AC-46D8-8A11400D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C6190CD-FC0E-BDB2-5FCA-1705BBD250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8E6A6F-F1D4-9D83-D79C-481EE491C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DF10F9-097B-DDAF-235C-B3F074855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729DB7-1A4B-AED1-BFD5-D762A425F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237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A2CE459-A290-3153-E83E-EC28EC726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1B921C3-548C-BE25-D3F3-D15E3B1951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99472-2EE5-F647-1FA5-BE078502F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17EA2EF-5356-C0F8-F443-E23360B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C26B07-2ECD-E43F-E142-EF484F0FA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580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8C2BB78B-34D2-7C52-ABA2-0CD50F2A4ED6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8F116FD2-C8DA-B346-96D0-D9C811DC10B2}"/>
              </a:ext>
            </a:extLst>
          </p:cNvPr>
          <p:cNvCxnSpPr>
            <a:cxnSpLocks/>
          </p:cNvCxnSpPr>
          <p:nvPr userDrawn="1"/>
        </p:nvCxnSpPr>
        <p:spPr>
          <a:xfrm flipH="1">
            <a:off x="5090160" y="613882"/>
            <a:ext cx="7101840" cy="0"/>
          </a:xfrm>
          <a:prstGeom prst="line">
            <a:avLst/>
          </a:prstGeom>
          <a:ln w="3175">
            <a:solidFill>
              <a:srgbClr val="012AFF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7889AA4C-6C88-3134-DBD2-20D2E0509D12}"/>
              </a:ext>
            </a:extLst>
          </p:cNvPr>
          <p:cNvGrpSpPr/>
          <p:nvPr userDrawn="1"/>
        </p:nvGrpSpPr>
        <p:grpSpPr>
          <a:xfrm>
            <a:off x="-1276855" y="0"/>
            <a:ext cx="7807515" cy="6858000"/>
            <a:chOff x="6096000" y="0"/>
            <a:chExt cx="7807515" cy="6858000"/>
          </a:xfrm>
        </p:grpSpPr>
        <p:pic>
          <p:nvPicPr>
            <p:cNvPr id="32" name="Imagem 31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47D06B5F-BF30-2ED9-7373-08D40B97E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0869" y="0"/>
              <a:ext cx="4052646" cy="6858000"/>
            </a:xfrm>
            <a:prstGeom prst="rect">
              <a:avLst/>
            </a:prstGeom>
          </p:spPr>
        </p:pic>
        <p:pic>
          <p:nvPicPr>
            <p:cNvPr id="33" name="Imagem 32" descr="Satélite no espaço&#10;&#10;Descrição gerada automaticamente com confiança média">
              <a:extLst>
                <a:ext uri="{FF2B5EF4-FFF2-40B4-BE49-F238E27FC236}">
                  <a16:creationId xmlns:a16="http://schemas.microsoft.com/office/drawing/2014/main" id="{9991D78F-E364-790A-ED56-ABA7FE510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0"/>
              <a:ext cx="4052646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33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241C53A-74A9-9BFC-0546-039ED1FC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432DC33-1049-FF15-144D-804C52441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786BF4B-0ED4-7D96-1785-05CD907A5D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494C75-DFF1-DCB1-02CD-7D3DA9BF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F9D70-EC73-6AF0-72DB-36F82CB73E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8369BA-8EC4-4A32-AD43-328BCAEF7D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24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0F528ACB-54DC-CCB0-B24D-277504C05E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6771C654-4524-760B-D880-2A58686B4A03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D10F7FEC-D254-EB4E-337B-2A58E2AF4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43525644-5B2C-8AF1-DEB3-F18F6EE276EE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0AC0404F-2BF3-4B40-5292-019739F78C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AC2B3352-B7E6-8B47-4C7F-F5A805D11F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9CE591DC-9B4D-AA1B-9BC9-D7795D259344}"/>
              </a:ext>
            </a:extLst>
          </p:cNvPr>
          <p:cNvSpPr txBox="1"/>
          <p:nvPr/>
        </p:nvSpPr>
        <p:spPr>
          <a:xfrm>
            <a:off x="4675342" y="2705725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Painel de Qualidade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de Negócios</a:t>
            </a: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EA465374-2D2E-AD17-EEDA-372C90824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67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A3B90E5-F3CD-7D5D-FD21-DB4D0794ABC3}"/>
              </a:ext>
            </a:extLst>
          </p:cNvPr>
          <p:cNvSpPr/>
          <p:nvPr/>
        </p:nvSpPr>
        <p:spPr>
          <a:xfrm>
            <a:off x="6498771" y="1296804"/>
            <a:ext cx="5168538" cy="503432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A9A6B39D-918F-61D6-46A7-BA5EC2934EB2}"/>
              </a:ext>
            </a:extLst>
          </p:cNvPr>
          <p:cNvSpPr/>
          <p:nvPr/>
        </p:nvSpPr>
        <p:spPr>
          <a:xfrm>
            <a:off x="927463" y="1296804"/>
            <a:ext cx="5168538" cy="5034328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FD3D51B-9E62-0302-B72D-7A02A56E3947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Objetivos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6F60489-4DEF-54AC-34EC-090B6D195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8BFC28CC-6A25-9B94-A15A-321501F98B3F}"/>
              </a:ext>
            </a:extLst>
          </p:cNvPr>
          <p:cNvSpPr txBox="1"/>
          <p:nvPr/>
        </p:nvSpPr>
        <p:spPr>
          <a:xfrm>
            <a:off x="1163757" y="2314115"/>
            <a:ext cx="4430335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Monitoramento diário de possíveis inconsistências nos negócios;</a:t>
            </a:r>
          </a:p>
          <a:p>
            <a:pPr lvl="1">
              <a:spcAft>
                <a:spcPts val="800"/>
              </a:spcAft>
            </a:pPr>
            <a:endParaRPr lang="pt-BR" sz="2000" kern="15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Identificação e correção rápida de desvios antes que impactem o fluxo operacional; 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Garantir conformidade com os guideline das BUs;</a:t>
            </a:r>
          </a:p>
        </p:txBody>
      </p:sp>
      <p:pic>
        <p:nvPicPr>
          <p:cNvPr id="10" name="Gráfico 9" descr="Gráfico de barras com preenchimento sólido">
            <a:extLst>
              <a:ext uri="{FF2B5EF4-FFF2-40B4-BE49-F238E27FC236}">
                <a16:creationId xmlns:a16="http://schemas.microsoft.com/office/drawing/2014/main" id="{66C1AB2E-1243-817A-EE3A-A3FCC7BA68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1265" y="1477799"/>
            <a:ext cx="655321" cy="655321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ADA93EA8-CAD6-9A10-9D1C-C9A0C3225396}"/>
              </a:ext>
            </a:extLst>
          </p:cNvPr>
          <p:cNvSpPr txBox="1"/>
          <p:nvPr/>
        </p:nvSpPr>
        <p:spPr>
          <a:xfrm>
            <a:off x="6840583" y="2314115"/>
            <a:ext cx="4484914" cy="2144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kern="15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Garantir c</a:t>
            </a:r>
            <a:r>
              <a:rPr lang="pt-BR" sz="2000" dirty="0"/>
              <a:t>orreta distribuição para Subscrição e atribuição do Comercial;</a:t>
            </a:r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000" dirty="0"/>
              <a:t>Redução de retrabalho e padronização da operação.</a:t>
            </a:r>
          </a:p>
        </p:txBody>
      </p:sp>
      <p:pic>
        <p:nvPicPr>
          <p:cNvPr id="20" name="Gráfico 19" descr="Gráfico de barras com tendência ascendente com preenchimento sólido">
            <a:extLst>
              <a:ext uri="{FF2B5EF4-FFF2-40B4-BE49-F238E27FC236}">
                <a16:creationId xmlns:a16="http://schemas.microsoft.com/office/drawing/2014/main" id="{6C65738D-D8FD-30DF-365B-E61F74E525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6949" y="1534407"/>
            <a:ext cx="598713" cy="59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6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EFF76-8BCF-FBF2-E566-73CB03E9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F988351-108E-F917-2A8F-B6F9147A5B66}"/>
              </a:ext>
            </a:extLst>
          </p:cNvPr>
          <p:cNvSpPr/>
          <p:nvPr/>
        </p:nvSpPr>
        <p:spPr>
          <a:xfrm>
            <a:off x="1108949" y="3048000"/>
            <a:ext cx="10254042" cy="259515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400ABA3-DD76-8318-F9CE-7BAE429CE224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Escopo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5743752-1E81-FBA1-07DD-0DB2C7A5A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0DE7084-BD79-9A40-2917-ADD315E9383A}"/>
              </a:ext>
            </a:extLst>
          </p:cNvPr>
          <p:cNvSpPr txBox="1"/>
          <p:nvPr/>
        </p:nvSpPr>
        <p:spPr>
          <a:xfrm>
            <a:off x="1413830" y="1747411"/>
            <a:ext cx="9781753" cy="41957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A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plica-se a todos os analistas da Central de Negócios responsáveis pelo monitoramento, análise e tratativa dos negócios cadastrados no HubSpot.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Abrange as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atividades relacionadas ao acompanhamento do fluxo dos negócios</a:t>
            </a:r>
            <a:r>
              <a:rPr lang="pt-BR" sz="2000" dirty="0">
                <a:solidFill>
                  <a:schemeClr val="bg1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, são elas:</a:t>
            </a:r>
            <a:endParaRPr lang="pt-BR" sz="2000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identificação de pendências</a:t>
            </a:r>
            <a:r>
              <a:rPr lang="pt-BR" sz="2000" dirty="0">
                <a:solidFill>
                  <a:schemeClr val="bg1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pt-BR" sz="2000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atualização de informações;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validação de dados;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execução das tratativas necessárias.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pt-BR" sz="16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72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56A788-B46E-DA71-0D4A-884CE8504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1E57A9C-A787-02F9-B8AA-C694D8030772}"/>
              </a:ext>
            </a:extLst>
          </p:cNvPr>
          <p:cNvSpPr/>
          <p:nvPr/>
        </p:nvSpPr>
        <p:spPr>
          <a:xfrm>
            <a:off x="910346" y="4850674"/>
            <a:ext cx="10506591" cy="121049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ACDCB01-0997-6134-5C91-0641799AEC46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Frequência de utilização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270A2C76-9522-2972-DD0F-887774762E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91B04F8-C043-DE56-EA83-D355BDEF7D15}"/>
              </a:ext>
            </a:extLst>
          </p:cNvPr>
          <p:cNvSpPr txBox="1"/>
          <p:nvPr/>
        </p:nvSpPr>
        <p:spPr>
          <a:xfrm>
            <a:off x="1075809" y="1590625"/>
            <a:ext cx="104195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/>
              <a:t>O painel deverá ser acessado diariamente para acompanhamento e monitoramento.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Todos os apontamentos identificados devem ser analisados e tratados no mesmo dia. 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dirty="0"/>
              <a:t>Para cada indicador, siga as orientações específicas para realizar a validação e a tratativa adequadas. Cada indicador deve ser acompanhado semanalmente, independente de seu apontamento. </a:t>
            </a:r>
          </a:p>
          <a:p>
            <a:endParaRPr lang="pt-BR" sz="2000" dirty="0"/>
          </a:p>
          <a:p>
            <a:endParaRPr lang="pt-BR" sz="2000" dirty="0">
              <a:solidFill>
                <a:schemeClr val="bg1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EM NECESSIDADE DE VALIDAÇÃO ADICIONAL OU DEPENDÊNCIA DE OUTRAS ÁREAS: </a:t>
            </a:r>
            <a:r>
              <a:rPr lang="pt-BR" sz="2000" dirty="0">
                <a:solidFill>
                  <a:schemeClr val="bg1"/>
                </a:solidFill>
              </a:rPr>
              <a:t>a demanda deverá ser direcionada ao responsável para continuidade da tratativa, garantindo o devido acompanhamento até sua conclusão.</a:t>
            </a:r>
          </a:p>
        </p:txBody>
      </p:sp>
    </p:spTree>
    <p:extLst>
      <p:ext uri="{BB962C8B-B14F-4D97-AF65-F5344CB8AC3E}">
        <p14:creationId xmlns:p14="http://schemas.microsoft.com/office/powerpoint/2010/main" val="1916894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0DAE3-178A-5EEE-85DD-15994E3A7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182876B-05B1-C533-4948-F262B32502D0}"/>
              </a:ext>
            </a:extLst>
          </p:cNvPr>
          <p:cNvSpPr/>
          <p:nvPr/>
        </p:nvSpPr>
        <p:spPr>
          <a:xfrm>
            <a:off x="384370" y="1305512"/>
            <a:ext cx="11423259" cy="463015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8E8BB5C-D7A3-399C-3B3E-42253B8FE404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Tela do Painel de Qualidade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DDB4688-3433-CA06-C291-2C67D74D4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CFB8B96-24A5-E9C3-A331-D8BAE05A6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944" y="1544771"/>
            <a:ext cx="10362111" cy="417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5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0B66DC-5371-BC67-73D3-A09496E71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B6ABF66-0E64-46AC-4932-F19E80174931}"/>
              </a:ext>
            </a:extLst>
          </p:cNvPr>
          <p:cNvSpPr/>
          <p:nvPr/>
        </p:nvSpPr>
        <p:spPr>
          <a:xfrm>
            <a:off x="-711716" y="1532709"/>
            <a:ext cx="13304310" cy="322217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02964F9-76C0-7542-6AB8-83FD23DF89EF}"/>
              </a:ext>
            </a:extLst>
          </p:cNvPr>
          <p:cNvSpPr/>
          <p:nvPr/>
        </p:nvSpPr>
        <p:spPr>
          <a:xfrm>
            <a:off x="968979" y="5024845"/>
            <a:ext cx="10254042" cy="905691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0C7771B-3EB8-1F58-EB82-60A3B0DCF81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Fluxo Operacional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6344933F-0061-92EC-7F88-345967C47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0FDD729-409F-F7A7-3008-E43ADED08AAD}"/>
              </a:ext>
            </a:extLst>
          </p:cNvPr>
          <p:cNvSpPr txBox="1"/>
          <p:nvPr/>
        </p:nvSpPr>
        <p:spPr>
          <a:xfrm>
            <a:off x="1238944" y="1703400"/>
            <a:ext cx="9938808" cy="41598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Acessar o Painel de Qualidade da Central de Negócios no HubSpot;</a:t>
            </a:r>
          </a:p>
          <a:p>
            <a:pPr marL="457200" lvl="0" indent="-457200">
              <a:buFont typeface="+mj-lt"/>
              <a:buAutoNum type="arabicPeriod"/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0"/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Analisar e verificar os indicadores disponíveis;</a:t>
            </a:r>
          </a:p>
          <a:p>
            <a:pPr marL="457200" lvl="0" indent="-457200">
              <a:buFont typeface="+mj-lt"/>
              <a:buAutoNum type="arabicPeriod"/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0"/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Analisar e verificar os apontamentos identificados, validando as informações do negócio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;</a:t>
            </a: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457200" lvl="0" indent="-457200">
              <a:buFont typeface="+mj-lt"/>
              <a:buAutoNum type="arabicPeriod"/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0"/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Consultar a Grade Comercial e a Grade de Subscrição, sempre que necessário;</a:t>
            </a:r>
          </a:p>
          <a:p>
            <a:pPr marL="457200" lvl="0" indent="-457200">
              <a:buFont typeface="+mj-lt"/>
              <a:buAutoNum type="arabicPeriod"/>
            </a:pPr>
            <a:endParaRPr lang="pt-BR" sz="20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lvl="0">
              <a:spcAft>
                <a:spcPts val="1000"/>
              </a:spcAf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Realizar tratativa de acordo com a análise efetuada.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OBSERVAÇÃO:</a:t>
            </a: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Registrar exceções aprovadas e encaminhe a liderança casos não previstos ou</a:t>
            </a:r>
            <a:r>
              <a:rPr lang="pt-BR" sz="2000" dirty="0">
                <a:solidFill>
                  <a:schemeClr val="bg1"/>
                </a:solidFill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que necessitam orientação adicional. 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3CC84A5D-3384-3258-970E-456E0B7356FD}"/>
              </a:ext>
            </a:extLst>
          </p:cNvPr>
          <p:cNvSpPr/>
          <p:nvPr/>
        </p:nvSpPr>
        <p:spPr>
          <a:xfrm>
            <a:off x="794847" y="1703400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1586198-CAFE-002E-AF1B-41CB60B1DBB5}"/>
              </a:ext>
            </a:extLst>
          </p:cNvPr>
          <p:cNvSpPr/>
          <p:nvPr/>
        </p:nvSpPr>
        <p:spPr>
          <a:xfrm>
            <a:off x="794847" y="2333895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58DF7ED-10E4-0E4B-933D-5350D771C5E8}"/>
              </a:ext>
            </a:extLst>
          </p:cNvPr>
          <p:cNvSpPr/>
          <p:nvPr/>
        </p:nvSpPr>
        <p:spPr>
          <a:xfrm>
            <a:off x="794845" y="2940029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1B145571-92E2-38B0-0313-DA525940D194}"/>
              </a:ext>
            </a:extLst>
          </p:cNvPr>
          <p:cNvSpPr/>
          <p:nvPr/>
        </p:nvSpPr>
        <p:spPr>
          <a:xfrm>
            <a:off x="794846" y="3551395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AD8F24EB-0F81-E726-751B-3953026122C1}"/>
              </a:ext>
            </a:extLst>
          </p:cNvPr>
          <p:cNvSpPr/>
          <p:nvPr/>
        </p:nvSpPr>
        <p:spPr>
          <a:xfrm>
            <a:off x="794844" y="4126290"/>
            <a:ext cx="348263" cy="3605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CAE2542-E12C-C600-1D51-049E76FE651F}"/>
              </a:ext>
            </a:extLst>
          </p:cNvPr>
          <p:cNvSpPr txBox="1"/>
          <p:nvPr/>
        </p:nvSpPr>
        <p:spPr>
          <a:xfrm>
            <a:off x="805650" y="1678993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39D8BB4D-F4CC-80BB-F25F-404EA3E58FD7}"/>
              </a:ext>
            </a:extLst>
          </p:cNvPr>
          <p:cNvSpPr txBox="1"/>
          <p:nvPr/>
        </p:nvSpPr>
        <p:spPr>
          <a:xfrm>
            <a:off x="805650" y="2309534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pt-BR" dirty="0"/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9B45AAD-09D7-C8D7-7DF5-0FCA9CA14DFB}"/>
              </a:ext>
            </a:extLst>
          </p:cNvPr>
          <p:cNvSpPr txBox="1"/>
          <p:nvPr/>
        </p:nvSpPr>
        <p:spPr>
          <a:xfrm>
            <a:off x="805650" y="2920239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pt-BR" dirty="0"/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E39B707D-3E50-9734-BECE-40E4AD0CB85F}"/>
              </a:ext>
            </a:extLst>
          </p:cNvPr>
          <p:cNvSpPr txBox="1"/>
          <p:nvPr/>
        </p:nvSpPr>
        <p:spPr>
          <a:xfrm>
            <a:off x="805650" y="3520156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endParaRPr lang="pt-BR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A661F8D-BD07-9B2E-3DE1-5CADAE21188D}"/>
              </a:ext>
            </a:extLst>
          </p:cNvPr>
          <p:cNvSpPr txBox="1"/>
          <p:nvPr/>
        </p:nvSpPr>
        <p:spPr>
          <a:xfrm>
            <a:off x="805650" y="4109534"/>
            <a:ext cx="3374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kern="150" dirty="0">
                <a:solidFill>
                  <a:srgbClr val="E7E6E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2960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6CB9C-EC93-4199-9732-F193B2C1A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1E115C88-F084-61FC-3596-2264E6509554}"/>
              </a:ext>
            </a:extLst>
          </p:cNvPr>
          <p:cNvSpPr/>
          <p:nvPr/>
        </p:nvSpPr>
        <p:spPr>
          <a:xfrm>
            <a:off x="482493" y="3265714"/>
            <a:ext cx="11423259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65F5637-DB46-6232-3F64-1D3A864BEDF9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Orientações Gerais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997BE792-33DB-2444-0D6F-47F1425E59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3C6E554-40A1-67CF-6496-06CD58B21EF1}"/>
              </a:ext>
            </a:extLst>
          </p:cNvPr>
          <p:cNvSpPr txBox="1"/>
          <p:nvPr/>
        </p:nvSpPr>
        <p:spPr>
          <a:xfrm>
            <a:off x="968979" y="1549126"/>
            <a:ext cx="10254042" cy="4538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Antes de realizar qualquer alteração ou tratativa no negócio, o analista deve </a:t>
            </a:r>
            <a:r>
              <a:rPr lang="pt-BR" sz="2000" b="1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validar as informações e regras aplicáveis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 para garantir que a ação esteja em conformidade com os processos vigentes. 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dirty="0"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Para isso, é necessário verificar os seguintes itens: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Grade Comercial vigente</a:t>
            </a:r>
            <a:r>
              <a:rPr lang="pt-BR" sz="2000" dirty="0">
                <a:ea typeface="MS Mincho" panose="02020609040205080304" pitchFamily="49" charset="-128"/>
                <a:cs typeface="Arial" panose="020B0604020202020204" pitchFamily="34" charset="0"/>
              </a:rPr>
              <a:t> e </a:t>
            </a: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Grade de Subscrição vigente;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Existência de exceções formalmente aprovadas;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Regras sistêmicas aplicáveis ao cenário analisado;</a:t>
            </a:r>
          </a:p>
          <a:p>
            <a:pPr marL="800100" lvl="1" indent="-342900">
              <a:lnSpc>
                <a:spcPct val="150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Informações cadastradas no HubSpot.</a:t>
            </a:r>
          </a:p>
        </p:txBody>
      </p:sp>
    </p:spTree>
    <p:extLst>
      <p:ext uri="{BB962C8B-B14F-4D97-AF65-F5344CB8AC3E}">
        <p14:creationId xmlns:p14="http://schemas.microsoft.com/office/powerpoint/2010/main" val="694964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05B8E8-8CF2-586A-58CB-6F6506B58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4954018-B249-BB9A-BBD3-F14E3A8B716F}"/>
              </a:ext>
            </a:extLst>
          </p:cNvPr>
          <p:cNvSpPr/>
          <p:nvPr/>
        </p:nvSpPr>
        <p:spPr>
          <a:xfrm>
            <a:off x="1075808" y="5715162"/>
            <a:ext cx="4201586" cy="2840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0A3867D5-D5D9-3037-4948-9E404F45B389}"/>
              </a:ext>
            </a:extLst>
          </p:cNvPr>
          <p:cNvSpPr/>
          <p:nvPr/>
        </p:nvSpPr>
        <p:spPr>
          <a:xfrm>
            <a:off x="1075808" y="4488261"/>
            <a:ext cx="2834341" cy="2840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3A9E736A-385B-23D2-C7A9-413440506F37}"/>
              </a:ext>
            </a:extLst>
          </p:cNvPr>
          <p:cNvSpPr/>
          <p:nvPr/>
        </p:nvSpPr>
        <p:spPr>
          <a:xfrm>
            <a:off x="1075809" y="2977324"/>
            <a:ext cx="1728352" cy="2840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8D42D87-EB18-582D-14DB-4258271A60F7}"/>
              </a:ext>
            </a:extLst>
          </p:cNvPr>
          <p:cNvSpPr/>
          <p:nvPr/>
        </p:nvSpPr>
        <p:spPr>
          <a:xfrm>
            <a:off x="1075808" y="1466387"/>
            <a:ext cx="2309497" cy="284036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F4C9A3-C98A-17E9-F50F-AAFE3D3DA85E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Resumo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B383DE4-6425-B2D2-F18F-7A89B67D8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9419164-5F37-0563-24BB-7DD0F87703F2}"/>
              </a:ext>
            </a:extLst>
          </p:cNvPr>
          <p:cNvSpPr txBox="1"/>
          <p:nvPr/>
        </p:nvSpPr>
        <p:spPr>
          <a:xfrm>
            <a:off x="1075808" y="1390690"/>
            <a:ext cx="1022791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Painel de Qualidade:  </a:t>
            </a:r>
            <a:r>
              <a:rPr lang="pt-BR" sz="2000" dirty="0"/>
              <a:t>Ferramenta desenvolvida para realizar o acompanhamento diário dos negócios, identificando inconsistências e permitindo ações corretivas antes que afetem a operação ou a experiência do corretor.</a:t>
            </a:r>
          </a:p>
          <a:p>
            <a:endParaRPr lang="pt-BR" sz="2000" b="1" dirty="0">
              <a:solidFill>
                <a:srgbClr val="2E75B6"/>
              </a:solidFill>
            </a:endParaRPr>
          </a:p>
          <a:p>
            <a:endParaRPr lang="pt-BR" sz="2000" b="1" dirty="0">
              <a:solidFill>
                <a:srgbClr val="2E75B6"/>
              </a:solidFill>
            </a:endParaRPr>
          </a:p>
          <a:p>
            <a:r>
              <a:rPr lang="pt-BR" sz="2000" b="1" dirty="0">
                <a:solidFill>
                  <a:schemeClr val="bg1"/>
                </a:solidFill>
              </a:rPr>
              <a:t>Ação esperada:  </a:t>
            </a:r>
            <a:r>
              <a:rPr lang="pt-BR" sz="2000" dirty="0"/>
              <a:t>Após a validação da inconsistência, o analista deverá realizar a correção ou encaminhar a tratativa para a área responsável. Quando houver exceção aprovada, o negócio seguirá o fluxo previsto. </a:t>
            </a:r>
            <a:r>
              <a:rPr lang="pt-BR" sz="2000" b="1" dirty="0"/>
              <a:t>Em casos não previstos, acione a liderança.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b="1" dirty="0">
                <a:solidFill>
                  <a:schemeClr val="bg1"/>
                </a:solidFill>
              </a:rPr>
              <a:t>Responsável pelas regras:  </a:t>
            </a:r>
            <a:r>
              <a:rPr lang="pt-BR" sz="2000" dirty="0"/>
              <a:t>Central de Negócios, com validação baseada na Grade Comercial, Grade de Subscrição e diretrizes das BUs.</a:t>
            </a:r>
          </a:p>
          <a:p>
            <a:endParaRPr lang="pt-BR" sz="2000" dirty="0"/>
          </a:p>
          <a:p>
            <a:endParaRPr lang="pt-BR" sz="2000" dirty="0"/>
          </a:p>
          <a:p>
            <a:r>
              <a:rPr lang="pt-BR" sz="2000" b="1" dirty="0">
                <a:solidFill>
                  <a:schemeClr val="bg1"/>
                </a:solidFill>
              </a:rPr>
              <a:t>Frequência de revisão dos indicadores:  </a:t>
            </a:r>
            <a:r>
              <a:rPr lang="pt-BR" sz="2000" dirty="0"/>
              <a:t>Semanal.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219187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47969D-675D-C615-3223-F61F84639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DD22297-56E4-B149-D7F4-13EFE24D3604}"/>
              </a:ext>
            </a:extLst>
          </p:cNvPr>
          <p:cNvSpPr/>
          <p:nvPr/>
        </p:nvSpPr>
        <p:spPr>
          <a:xfrm>
            <a:off x="7852875" y="2395785"/>
            <a:ext cx="3284266" cy="2899954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0FBC840-FDC2-71E9-FF43-C02E0AE77949}"/>
              </a:ext>
            </a:extLst>
          </p:cNvPr>
          <p:cNvSpPr/>
          <p:nvPr/>
        </p:nvSpPr>
        <p:spPr>
          <a:xfrm>
            <a:off x="949234" y="2470896"/>
            <a:ext cx="5695406" cy="214532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5251BB6-E376-A3C3-9F8E-9207E741E63D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Grupo fora do guideline e não aceitos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DF83696-082B-E5A4-8CC0-C980B72E5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91EFBA5-EC70-0E6C-715B-83E3026204B5}"/>
              </a:ext>
            </a:extLst>
          </p:cNvPr>
          <p:cNvSpPr txBox="1"/>
          <p:nvPr/>
        </p:nvSpPr>
        <p:spPr>
          <a:xfrm>
            <a:off x="1075809" y="1533897"/>
            <a:ext cx="10297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Este indicador contempla os negócios direcionados incorretamente para as filas de Cotação ou Pré-Análise, nos quais a atividade não foi aceita. </a:t>
            </a:r>
            <a:endParaRPr lang="pt-BR" sz="2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A8CE27C-E4A7-9BF7-C01F-DA8BCE8B6798}"/>
              </a:ext>
            </a:extLst>
          </p:cNvPr>
          <p:cNvSpPr txBox="1"/>
          <p:nvPr/>
        </p:nvSpPr>
        <p:spPr>
          <a:xfrm>
            <a:off x="1075809" y="2527502"/>
            <a:ext cx="10166957" cy="403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r>
              <a:rPr lang="pt-BR" sz="2000" dirty="0">
                <a:solidFill>
                  <a:schemeClr val="bg1"/>
                </a:solidFill>
                <a:ea typeface="MS Gothic" panose="020B0609070205080204" pitchFamily="49" charset="-128"/>
                <a:cs typeface="Calibri" panose="020F0502020204030204" pitchFamily="34" charset="0"/>
              </a:rPr>
              <a:t>Os indicadores fora do guideline e não aceitos são:</a:t>
            </a:r>
          </a:p>
          <a:p>
            <a:pPr marL="800100" lvl="1" indent="-342900">
              <a:lnSpc>
                <a:spcPct val="115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  <a:effectLst/>
                <a:ea typeface="MS Gothic" panose="020B0609070205080204" pitchFamily="49" charset="-128"/>
                <a:cs typeface="Calibri" panose="020F0502020204030204" pitchFamily="34" charset="0"/>
              </a:rPr>
              <a:t>Property – Fora do Guideline</a:t>
            </a:r>
          </a:p>
          <a:p>
            <a:pPr marL="800100" lvl="1" indent="-342900">
              <a:lnSpc>
                <a:spcPct val="115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Power – Fora do Guideline</a:t>
            </a:r>
          </a:p>
          <a:p>
            <a:pPr marL="800100" lvl="1" indent="-342900">
              <a:lnSpc>
                <a:spcPct val="115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Cargo – Produtos não Aceitos</a:t>
            </a:r>
            <a:endParaRPr lang="pt-BR" sz="2000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  <a:spcBef>
                <a:spcPts val="1000"/>
              </a:spcBef>
            </a:pPr>
            <a:endParaRPr lang="pt-BR" sz="2000" dirty="0"/>
          </a:p>
          <a:p>
            <a:pPr>
              <a:lnSpc>
                <a:spcPct val="115000"/>
              </a:lnSpc>
              <a:spcBef>
                <a:spcPts val="1000"/>
              </a:spcBef>
            </a:pPr>
            <a:endParaRPr lang="pt-BR" sz="2000" dirty="0"/>
          </a:p>
          <a:p>
            <a:pPr>
              <a:lnSpc>
                <a:spcPct val="115000"/>
              </a:lnSpc>
              <a:spcBef>
                <a:spcPts val="1000"/>
              </a:spcBef>
            </a:pPr>
            <a:r>
              <a:rPr lang="pt-BR" sz="2000" dirty="0"/>
              <a:t>O nome dos indicadores apontam o ramo e a especificidade do apontamento. </a:t>
            </a:r>
            <a:r>
              <a:rPr lang="pt-BR" sz="2000" b="1" dirty="0"/>
              <a:t>Exemplo: Ramo + Fora do Guideline / Ramo + Não aceitos.</a:t>
            </a:r>
          </a:p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endParaRPr lang="pt-BR" sz="13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DA53DEC-1D46-448E-A880-0310D2B2E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303" y="2527502"/>
            <a:ext cx="2645410" cy="263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61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5688DD-E156-9BEC-9E9B-31B4E7F83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77630AA3-2BD3-3648-970C-9D93063DCF7B}"/>
              </a:ext>
            </a:extLst>
          </p:cNvPr>
          <p:cNvSpPr/>
          <p:nvPr/>
        </p:nvSpPr>
        <p:spPr>
          <a:xfrm>
            <a:off x="949234" y="2475250"/>
            <a:ext cx="5704115" cy="282216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71C843D2-87BA-B270-1685-00F23FE3E7B4}"/>
              </a:ext>
            </a:extLst>
          </p:cNvPr>
          <p:cNvSpPr/>
          <p:nvPr/>
        </p:nvSpPr>
        <p:spPr>
          <a:xfrm>
            <a:off x="7886144" y="2409238"/>
            <a:ext cx="3292657" cy="3047122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7BE2E4B-B7D0-AA6D-06AE-2308D5032009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Grupo menor que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B275481D-DE50-5D27-A5E2-580E708500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446E01E-135B-FC30-C9B9-5A3DB0AEB1AC}"/>
              </a:ext>
            </a:extLst>
          </p:cNvPr>
          <p:cNvSpPr txBox="1"/>
          <p:nvPr/>
        </p:nvSpPr>
        <p:spPr>
          <a:xfrm>
            <a:off x="1075809" y="1529542"/>
            <a:ext cx="102975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Este indicador contempla os negócios direcionados incorretamente para as filas de Cotação ou Pré-Análise, porém apresentam valor inferior ao mínimo estabelecido.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5A10260-5BD9-E436-EBB2-93906D5D30F4}"/>
              </a:ext>
            </a:extLst>
          </p:cNvPr>
          <p:cNvSpPr txBox="1"/>
          <p:nvPr/>
        </p:nvSpPr>
        <p:spPr>
          <a:xfrm>
            <a:off x="1075809" y="2568184"/>
            <a:ext cx="10166957" cy="4104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None/>
            </a:pPr>
            <a:r>
              <a:rPr lang="pt-BR" sz="2000" dirty="0">
                <a:solidFill>
                  <a:schemeClr val="bg1"/>
                </a:solidFill>
                <a:ea typeface="MS Gothic" panose="020B0609070205080204" pitchFamily="49" charset="-128"/>
                <a:cs typeface="Calibri" panose="020F0502020204030204" pitchFamily="34" charset="0"/>
              </a:rPr>
              <a:t>Os indicadores fora do guideline e não aceitos são:</a:t>
            </a:r>
          </a:p>
          <a:p>
            <a:pPr marL="8001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Property – LMG &lt; 30MM</a:t>
            </a:r>
          </a:p>
          <a:p>
            <a:pPr marL="8001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Property Comércio – LMG &lt; 50MM</a:t>
            </a:r>
          </a:p>
          <a:p>
            <a:pPr marL="8001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E&amp;O – LMG &lt; 3MM</a:t>
            </a:r>
          </a:p>
          <a:p>
            <a:pPr marL="8001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E&amp;O – Faturamento &lt; 5MM</a:t>
            </a:r>
          </a:p>
          <a:p>
            <a:pPr marL="800100" lvl="1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pt-BR" sz="2000" b="1" dirty="0">
                <a:solidFill>
                  <a:schemeClr val="bg1"/>
                </a:solidFill>
              </a:rPr>
              <a:t>RD Equipamentos – VR &lt; 1MM</a:t>
            </a:r>
          </a:p>
          <a:p>
            <a:pPr>
              <a:spcBef>
                <a:spcPts val="1000"/>
              </a:spcBef>
            </a:pPr>
            <a:endParaRPr lang="pt-BR" sz="2000" dirty="0"/>
          </a:p>
          <a:p>
            <a:pPr>
              <a:spcBef>
                <a:spcPts val="1000"/>
              </a:spcBef>
            </a:pPr>
            <a:r>
              <a:rPr lang="pt-BR" sz="2000" dirty="0"/>
              <a:t>O nome dos indicadores apontam o ramo e a especificidade do apontamento. </a:t>
            </a:r>
            <a:r>
              <a:rPr lang="pt-BR" sz="2000" b="1" dirty="0"/>
              <a:t>Exemplo: Ramo + LMG (Limite Máximo de Garantia) / Ramo + VR (Valor de Risco) inferior ou superior.</a:t>
            </a:r>
          </a:p>
          <a:p>
            <a:pPr>
              <a:lnSpc>
                <a:spcPct val="115000"/>
              </a:lnSpc>
              <a:spcBef>
                <a:spcPts val="1000"/>
              </a:spcBef>
              <a:buNone/>
            </a:pPr>
            <a:endParaRPr lang="pt-BR" sz="1300" b="1" dirty="0">
              <a:solidFill>
                <a:srgbClr val="4F81BD"/>
              </a:solidFill>
              <a:effectLst/>
              <a:latin typeface="Calibri" panose="020F050202020403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34A9006-5661-4213-8BE1-6718A2147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303" y="2568184"/>
            <a:ext cx="2720340" cy="272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8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B53FFB-81BE-4BFB-D458-900B518B3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9B90F1D-7BFE-16EB-0C77-AC77C6C82026}"/>
              </a:ext>
            </a:extLst>
          </p:cNvPr>
          <p:cNvSpPr/>
          <p:nvPr/>
        </p:nvSpPr>
        <p:spPr>
          <a:xfrm>
            <a:off x="1202084" y="4955176"/>
            <a:ext cx="10254042" cy="881263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8885ED7-C2CA-0638-130B-CF5C4D8F1984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Corretora não gerenciada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193C902D-D55B-AAC8-737E-6F641FED39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B678F96-F068-B446-F210-F21682AF80CC}"/>
              </a:ext>
            </a:extLst>
          </p:cNvPr>
          <p:cNvSpPr txBox="1"/>
          <p:nvPr/>
        </p:nvSpPr>
        <p:spPr>
          <a:xfrm>
            <a:off x="1075810" y="1529542"/>
            <a:ext cx="10506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Este indicador garante que apenas negócios aderentes aos critérios de gerenciamento das corretoras sejam direcionados para Pré-Análise ou filas de Cotação</a:t>
            </a:r>
            <a:r>
              <a:rPr lang="pt-BR" dirty="0"/>
              <a:t>.</a:t>
            </a:r>
            <a:endParaRPr lang="pt-BR" sz="2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DD52EB-B20E-5951-C730-0F0EA654EE7F}"/>
              </a:ext>
            </a:extLst>
          </p:cNvPr>
          <p:cNvSpPr txBox="1"/>
          <p:nvPr/>
        </p:nvSpPr>
        <p:spPr>
          <a:xfrm>
            <a:off x="1744041" y="2767280"/>
            <a:ext cx="91503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None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/>
              <a:t>Nesse caso, é necessário consultar a planilha de grade para verificar se a corretora está cadastrada, utilizando o nome ou o CNPJ. Esse indicador pode ser de qualquer ramo/área.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FECFFC-0351-4C0C-454C-D0BC6110107C}"/>
              </a:ext>
            </a:extLst>
          </p:cNvPr>
          <p:cNvSpPr txBox="1"/>
          <p:nvPr/>
        </p:nvSpPr>
        <p:spPr>
          <a:xfrm>
            <a:off x="1504405" y="5019245"/>
            <a:ext cx="9183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</a:rPr>
              <a:t>Após a validação, é preciso informar ao time da Central de Negócios para que seja realizada a confirmação junto à área Comercial.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2AC7BA1-5141-AC6D-B384-B333A8321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F6F34916-C05C-7ADB-C3EC-667ABAB01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B8B5EB7-679D-5F55-B79A-5932E28FB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CE2CDB8-24C4-EFA0-A28F-D0412A94E8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0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D1292-FEB2-6D6E-C144-5991214B1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77A3DD30-1D46-C5B9-F8D2-80ACD057F390}"/>
              </a:ext>
            </a:extLst>
          </p:cNvPr>
          <p:cNvSpPr/>
          <p:nvPr/>
        </p:nvSpPr>
        <p:spPr>
          <a:xfrm>
            <a:off x="1210492" y="3683727"/>
            <a:ext cx="9968310" cy="1402080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 dirty="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1DD838C-B4F3-65E5-024A-C08C48AF286F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Vokan – CNPJ Incorreto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D336D99-C470-160D-52D0-309BAB054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24AA78F-B159-619B-83EF-434CA6086EAE}"/>
              </a:ext>
            </a:extLst>
          </p:cNvPr>
          <p:cNvSpPr txBox="1"/>
          <p:nvPr/>
        </p:nvSpPr>
        <p:spPr>
          <a:xfrm>
            <a:off x="1075810" y="1529542"/>
            <a:ext cx="10306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Este indicador existe para garantir que os negócios da corretora Vokan com CNPJ incorreto sejam ajustados e direcionados corretamente. </a:t>
            </a:r>
            <a:endParaRPr lang="pt-BR" sz="20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22A656F-78E7-3D32-7815-1B400D7E959A}"/>
              </a:ext>
            </a:extLst>
          </p:cNvPr>
          <p:cNvSpPr txBox="1"/>
          <p:nvPr/>
        </p:nvSpPr>
        <p:spPr>
          <a:xfrm>
            <a:off x="1075809" y="2918303"/>
            <a:ext cx="100885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2E75B6"/>
                </a:solidFill>
              </a:rPr>
              <a:t>Área: </a:t>
            </a:r>
            <a:r>
              <a:rPr lang="pt-BR" sz="2000" dirty="0"/>
              <a:t>Naútico.</a:t>
            </a:r>
            <a:endParaRPr lang="pt-B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Monitora os casos da corretora Vokan em que o CNPJ está incorreto. Como a corretora possui dois CNPJ´s válidos, verifique o cadastro e na planilha, caso identifique um dos CNPJ´s listados no painel, realizar a atualização para o outro CNPJ correspondente.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922CE6F-9E28-E14F-CDE7-3DD58ADEFC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68B8BDF-B4DF-7A5F-DBB5-A9176C0BEA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2018196-BDEE-DD81-F079-09E741060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F9671EB-2DCE-662C-9D6E-BC4E282B6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1191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588F6B-E60B-50C0-7DF3-0693CEC47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673D3830-4416-C00E-2B4E-F3D55FC7563A}"/>
              </a:ext>
            </a:extLst>
          </p:cNvPr>
          <p:cNvSpPr/>
          <p:nvPr/>
        </p:nvSpPr>
        <p:spPr>
          <a:xfrm>
            <a:off x="1245327" y="4149534"/>
            <a:ext cx="9797142" cy="1528456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23334D1-CB42-CA5D-E6DB-47FF238ABEFE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Subscrição Errada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4CFE520-F34D-0FE4-262F-C450FBB08B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6E599AC-52A1-405B-9571-CD435D55673C}"/>
              </a:ext>
            </a:extLst>
          </p:cNvPr>
          <p:cNvSpPr txBox="1"/>
          <p:nvPr/>
        </p:nvSpPr>
        <p:spPr>
          <a:xfrm>
            <a:off x="1075810" y="1529542"/>
            <a:ext cx="10306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Este indicador existe para garantir que os negócios com subscrição errada sejam ajustados e direcionados corretamente. </a:t>
            </a:r>
            <a:endParaRPr lang="pt-BR" sz="20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42A02AE-01DC-EFFB-5FB9-200CAB1D91CE}"/>
              </a:ext>
            </a:extLst>
          </p:cNvPr>
          <p:cNvSpPr txBox="1"/>
          <p:nvPr/>
        </p:nvSpPr>
        <p:spPr>
          <a:xfrm>
            <a:off x="1075808" y="2897909"/>
            <a:ext cx="9870865" cy="2503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pt-BR" sz="2000" b="1" dirty="0">
                <a:solidFill>
                  <a:srgbClr val="2E75B6"/>
                </a:solidFill>
                <a:ea typeface="MS Gothic" panose="020B0609070205080204" pitchFamily="49" charset="-128"/>
                <a:cs typeface="Calibri" panose="020F0502020204030204" pitchFamily="34" charset="0"/>
              </a:rPr>
              <a:t>Áreas: </a:t>
            </a:r>
            <a:r>
              <a:rPr lang="pt-BR" sz="2000" dirty="0"/>
              <a:t>RCG, Marítimos, E&amp;O, D&amp;O, Construção, RD, Cargo, Náutico, Aero, Petróleo, Agro, Energy, Gen Property, Consumer Lines.</a:t>
            </a:r>
          </a:p>
          <a:p>
            <a:pPr>
              <a:spcBef>
                <a:spcPts val="1000"/>
              </a:spcBef>
              <a:buNone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>
              <a:spcBef>
                <a:spcPts val="1000"/>
              </a:spcBef>
              <a:buNone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Identifica os negócios em que a subscrição cadastrada está divergente do canal da corretora. Ao identificar um apontamento, consultar a planilha de grade para verificar qual é a subscrição correta da corretora e, se necessário, realizar a alteração.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C85B5A4-B04A-15D4-3AC5-DCEF9675E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0F5EC234-BDA7-278E-6B34-B524FEC726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AE77594D-1D3E-F1A5-DC44-BD24D0A28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43B2DEE-C363-E54B-0805-F82DDA639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285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0E2025-20F6-998B-AD3B-28F021084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57E0AAE3-8411-AAFB-D342-A98DA0D36505}"/>
              </a:ext>
            </a:extLst>
          </p:cNvPr>
          <p:cNvSpPr/>
          <p:nvPr/>
        </p:nvSpPr>
        <p:spPr>
          <a:xfrm>
            <a:off x="1171835" y="1041936"/>
            <a:ext cx="9957719" cy="5202109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E29B0E2-100C-09CF-D10B-273C04777910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Subscrição Errada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0908FEF8-AD77-2CBA-7B3D-80B0B61B5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D5CC234-BE22-3D61-0ABB-B5389F37B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6EA945B-E155-9E8F-E98E-07F28A4AE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B13C448B-5F40-FCA0-9ED3-E81F2AF12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BA23486B-F519-7EE8-DD57-458EBDE34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887C236-2503-4780-BA7B-AF205CA3C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7062" y="1320611"/>
            <a:ext cx="8877875" cy="449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43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D5A582-DAA6-3EAE-B7FC-7052F00AA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FDA7D17-EF89-B323-DEBB-65F5B2CCF980}"/>
              </a:ext>
            </a:extLst>
          </p:cNvPr>
          <p:cNvSpPr/>
          <p:nvPr/>
        </p:nvSpPr>
        <p:spPr>
          <a:xfrm>
            <a:off x="1189844" y="3973835"/>
            <a:ext cx="9643620" cy="135462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D7E6C6A-563C-1DA9-0D6A-91D788F30FB5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Gerente Errado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C936027-1A35-9EA3-59E3-CA2BAB3A67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6295974-6902-C37B-0F0D-52D508D1ABA5}"/>
              </a:ext>
            </a:extLst>
          </p:cNvPr>
          <p:cNvSpPr txBox="1"/>
          <p:nvPr/>
        </p:nvSpPr>
        <p:spPr>
          <a:xfrm>
            <a:off x="1075810" y="1529542"/>
            <a:ext cx="10306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Este indicador existe para garantir que os negócios </a:t>
            </a:r>
            <a:r>
              <a:rPr lang="pt-BR" dirty="0"/>
              <a:t>com gerente errado </a:t>
            </a:r>
            <a:r>
              <a:rPr lang="pt-BR" sz="2000" dirty="0"/>
              <a:t>sejam ajustados e direcionados corretamente. </a:t>
            </a:r>
            <a:endParaRPr lang="pt-BR" sz="20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EEC89AB-D3F2-02F4-9662-DF127EA4FF15}"/>
              </a:ext>
            </a:extLst>
          </p:cNvPr>
          <p:cNvSpPr txBox="1"/>
          <p:nvPr/>
        </p:nvSpPr>
        <p:spPr>
          <a:xfrm>
            <a:off x="1075808" y="2897909"/>
            <a:ext cx="975765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2E75B6"/>
                </a:solidFill>
                <a:ea typeface="MS Gothic" panose="020B0609070205080204" pitchFamily="49" charset="-128"/>
                <a:cs typeface="Calibri" panose="020F0502020204030204" pitchFamily="34" charset="0"/>
              </a:rPr>
              <a:t>Áreas: </a:t>
            </a:r>
            <a:r>
              <a:rPr lang="pt-BR" sz="2000" dirty="0"/>
              <a:t>Mid Broker; Banca; CB RJ; CB BH; Corporate SP. </a:t>
            </a:r>
            <a:endParaRPr lang="pt-BR" dirty="0"/>
          </a:p>
          <a:p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Monitora os negócios com divergência entre o canal da corretora e o comercial responsável cadastrado. Nesses casos, é necessário verificar o comercial correto na planilha de grade e realizar a correção da informação.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810D0DD-1D93-8E63-6F5F-CAAD901D0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D20E775-768B-6B03-6F3D-138534DA5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46EF1515-8CAD-3005-9D88-B0A4A6D3F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646E9E2-B3E2-478F-E789-AAB3ED01A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989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BCBF50-E8BE-BF47-DD33-9144F0F19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A3EC57F-9E19-35AC-18F3-E74C9584A37C}"/>
              </a:ext>
            </a:extLst>
          </p:cNvPr>
          <p:cNvSpPr/>
          <p:nvPr/>
        </p:nvSpPr>
        <p:spPr>
          <a:xfrm>
            <a:off x="779950" y="1388878"/>
            <a:ext cx="10549901" cy="4160651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0DA1F3-361A-535F-6525-A0D588CE8D39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Gerente Errado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E7DA0537-22D6-C142-1F71-2692DD199B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C794EEB-7DC1-669D-341D-4F4B78F7B9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FF82CCB-D147-2497-662C-7522C5408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DE0B595-872B-B20C-5D9A-D28642A8D3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3025FC7-8792-B1E5-0794-D385569AF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E784F9B-337B-3C8A-D853-CFA649888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125" y="2544247"/>
            <a:ext cx="14496554" cy="73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2049" name="Imagem 1">
            <a:extLst>
              <a:ext uri="{FF2B5EF4-FFF2-40B4-BE49-F238E27FC236}">
                <a16:creationId xmlns:a16="http://schemas.microsoft.com/office/drawing/2014/main" id="{6765672A-9C09-5814-1132-213BF6787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154" y="1764689"/>
            <a:ext cx="9851692" cy="332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BCB6C8-D742-6469-A236-25332EF4D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4125" y="4852471"/>
            <a:ext cx="1449655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572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9CE6EF-A106-18D6-620E-AD29CD3CE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9538A7A-9CAC-7665-1C77-11A0011C4A29}"/>
              </a:ext>
            </a:extLst>
          </p:cNvPr>
          <p:cNvSpPr/>
          <p:nvPr/>
        </p:nvSpPr>
        <p:spPr>
          <a:xfrm>
            <a:off x="1490676" y="3666308"/>
            <a:ext cx="9255701" cy="1064363"/>
          </a:xfrm>
          <a:prstGeom prst="roundRect">
            <a:avLst/>
          </a:prstGeom>
          <a:ln>
            <a:noFill/>
          </a:ln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kern="150">
                <a:solidFill>
                  <a:srgbClr val="E7E6E6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2D71AABB-7115-24E0-258C-678CEC6AB59F}"/>
              </a:ext>
            </a:extLst>
          </p:cNvPr>
          <p:cNvSpPr/>
          <p:nvPr/>
        </p:nvSpPr>
        <p:spPr>
          <a:xfrm>
            <a:off x="1075806" y="4932218"/>
            <a:ext cx="10166959" cy="1001485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33D2AF62-7F57-0D54-A8C5-AC3810E0E878}"/>
              </a:ext>
            </a:extLst>
          </p:cNvPr>
          <p:cNvSpPr txBox="1"/>
          <p:nvPr/>
        </p:nvSpPr>
        <p:spPr>
          <a:xfrm>
            <a:off x="5101840" y="152520"/>
            <a:ext cx="61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Endossos CEMIG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F1E38410-CF19-FF02-7960-D508057D4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4515CDF-ECD7-4061-5F1A-301E67A21116}"/>
              </a:ext>
            </a:extLst>
          </p:cNvPr>
          <p:cNvSpPr txBox="1"/>
          <p:nvPr/>
        </p:nvSpPr>
        <p:spPr>
          <a:xfrm>
            <a:off x="1075810" y="1529542"/>
            <a:ext cx="103062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Este indicador existe para garantir que os negócios do ramo Property, da CEMIG com endossos cadastrados de maneira incorreta sejam ajustados e direcionados corretamente. </a:t>
            </a:r>
            <a:endParaRPr lang="pt-BR" sz="2000" b="1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DBB6424-0EF6-7527-B043-07374706F0AC}"/>
              </a:ext>
            </a:extLst>
          </p:cNvPr>
          <p:cNvSpPr txBox="1"/>
          <p:nvPr/>
        </p:nvSpPr>
        <p:spPr>
          <a:xfrm>
            <a:off x="1075808" y="2897909"/>
            <a:ext cx="975765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2E75B6"/>
                </a:solidFill>
                <a:ea typeface="MS Gothic" panose="020B0609070205080204" pitchFamily="49" charset="-128"/>
                <a:cs typeface="Calibri" panose="020F0502020204030204" pitchFamily="34" charset="0"/>
              </a:rPr>
              <a:t>Áreas:</a:t>
            </a:r>
            <a:r>
              <a:rPr lang="pt-BR" sz="2000" b="1" dirty="0"/>
              <a:t> </a:t>
            </a:r>
            <a:r>
              <a:rPr lang="pt-BR" sz="2000" dirty="0"/>
              <a:t>Property</a:t>
            </a:r>
            <a:endParaRPr lang="pt-BR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2000" dirty="0">
              <a:ea typeface="MS Gothic" panose="020B0609070205080204" pitchFamily="49" charset="-128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2000" dirty="0"/>
              <a:t>Monitora endossos cadastrados indevidamente em uma apólice específica da CEMIG de Property.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4394E31-864E-4DC9-EAAE-A76045DF8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16368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B881487-EB81-FE28-174E-B98BA2898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0857" y="45705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218BE9E6-6701-A3DC-1199-AD784D214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1861936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8C464E2-EECD-C5BA-9C4C-AA0D1DD69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4008" y="479563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4E55FE-FAE3-DBA4-30E2-C54B2EAB4A70}"/>
              </a:ext>
            </a:extLst>
          </p:cNvPr>
          <p:cNvSpPr txBox="1"/>
          <p:nvPr/>
        </p:nvSpPr>
        <p:spPr>
          <a:xfrm>
            <a:off x="1686422" y="5077608"/>
            <a:ext cx="8536426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Arial" panose="020B0604020202020204" pitchFamily="34" charset="0"/>
              </a:rPr>
              <a:t>Ao localizar um caso, informar a Central de Negócios para que sejam definidos os próximos passos da tratativa.</a:t>
            </a:r>
          </a:p>
        </p:txBody>
      </p:sp>
    </p:spTree>
    <p:extLst>
      <p:ext uri="{BB962C8B-B14F-4D97-AF65-F5344CB8AC3E}">
        <p14:creationId xmlns:p14="http://schemas.microsoft.com/office/powerpoint/2010/main" val="1249062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D413E2-A649-3B71-40D0-F9C64E509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9C7927F-833A-7CE4-3E35-F5BD9A78BACA}"/>
              </a:ext>
            </a:extLst>
          </p:cNvPr>
          <p:cNvSpPr/>
          <p:nvPr/>
        </p:nvSpPr>
        <p:spPr>
          <a:xfrm>
            <a:off x="1802675" y="2525486"/>
            <a:ext cx="8630630" cy="3796937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F6DC6B71-792B-A1F3-BDF2-93347E36CA9A}"/>
              </a:ext>
            </a:extLst>
          </p:cNvPr>
          <p:cNvSpPr txBox="1"/>
          <p:nvPr/>
        </p:nvSpPr>
        <p:spPr>
          <a:xfrm>
            <a:off x="5101840" y="152520"/>
            <a:ext cx="5331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Checklist diário</a:t>
            </a:r>
          </a:p>
        </p:txBody>
      </p:sp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30401212-A8E0-9F18-9F3A-3B7EF2D09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02" y="220908"/>
            <a:ext cx="1722214" cy="53309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7CA2056-4B4F-B191-B897-31F48E9DF247}"/>
              </a:ext>
            </a:extLst>
          </p:cNvPr>
          <p:cNvSpPr txBox="1"/>
          <p:nvPr/>
        </p:nvSpPr>
        <p:spPr>
          <a:xfrm>
            <a:off x="2725783" y="2777519"/>
            <a:ext cx="6740434" cy="331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Todos os painéis consultados.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b="1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Apontamentos tratados.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b="1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Exceções registradas.</a:t>
            </a: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endParaRPr lang="pt-BR" sz="2000" b="1" dirty="0">
              <a:solidFill>
                <a:schemeClr val="bg1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Segoe UI Symbol" panose="020B0502040204020203" pitchFamily="34" charset="0"/>
              </a:rPr>
              <a:t>☐ </a:t>
            </a:r>
            <a:r>
              <a:rPr lang="pt-BR" sz="2000" b="1" dirty="0">
                <a:solidFill>
                  <a:schemeClr val="bg1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Liderança comunicada quando necessário</a:t>
            </a:r>
            <a:r>
              <a:rPr lang="pt-BR" sz="2000" b="1" dirty="0">
                <a:solidFill>
                  <a:srgbClr val="2E75B6"/>
                </a:solidFill>
                <a:effectLst/>
                <a:ea typeface="MS Mincho" panose="02020609040205080304" pitchFamily="49" charset="-128"/>
                <a:cs typeface="Calibri" panose="020F0502020204030204" pitchFamily="34" charset="0"/>
              </a:rPr>
              <a:t>.</a:t>
            </a:r>
            <a:endParaRPr lang="pt-BR" sz="2000" b="1" dirty="0">
              <a:solidFill>
                <a:srgbClr val="2E75B6"/>
              </a:solidFill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A780C87-3D4D-2931-82F1-FFAE4A71F216}"/>
              </a:ext>
            </a:extLst>
          </p:cNvPr>
          <p:cNvSpPr txBox="1"/>
          <p:nvPr/>
        </p:nvSpPr>
        <p:spPr>
          <a:xfrm>
            <a:off x="1075809" y="1549177"/>
            <a:ext cx="101495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/>
              <a:t>O cumprimento do checklist diário fortalece o controle operacional, reduz riscos e contribui para a qualidade dos processos. Realize, diariamente, a checagem dos itens abaixo: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D353268-3BD9-D05F-A613-8D5C764EC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7041" y="2977254"/>
            <a:ext cx="191590" cy="3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4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02A6-9098-5E51-4A4E-43603B685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D3C6294-82EB-EBA2-5215-82B447656FD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A0D37598-00EF-348F-A3CA-82EFE370A9BD}"/>
              </a:ext>
            </a:extLst>
          </p:cNvPr>
          <p:cNvGrpSpPr/>
          <p:nvPr/>
        </p:nvGrpSpPr>
        <p:grpSpPr>
          <a:xfrm>
            <a:off x="-3038595" y="530712"/>
            <a:ext cx="7713937" cy="6277938"/>
            <a:chOff x="-4221480" y="-379051"/>
            <a:chExt cx="8808137" cy="7685690"/>
          </a:xfrm>
        </p:grpSpPr>
        <p:pic>
          <p:nvPicPr>
            <p:cNvPr id="24" name="Imagem 23" descr="Uma imagem contendo Logotipo&#10;&#10;Descrição gerada automaticamente">
              <a:extLst>
                <a:ext uri="{FF2B5EF4-FFF2-40B4-BE49-F238E27FC236}">
                  <a16:creationId xmlns:a16="http://schemas.microsoft.com/office/drawing/2014/main" id="{51F745CD-9B11-2394-AC76-AA7F47058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69" t="15299" r="65994" b="41437"/>
            <a:stretch/>
          </p:blipFill>
          <p:spPr>
            <a:xfrm>
              <a:off x="-3985843" y="-379051"/>
              <a:ext cx="8572500" cy="7685690"/>
            </a:xfrm>
            <a:prstGeom prst="rect">
              <a:avLst/>
            </a:prstGeom>
          </p:spPr>
        </p:pic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D34BE088-6235-DAA6-C937-81AF754EA444}"/>
                </a:ext>
              </a:extLst>
            </p:cNvPr>
            <p:cNvGrpSpPr/>
            <p:nvPr/>
          </p:nvGrpSpPr>
          <p:grpSpPr>
            <a:xfrm>
              <a:off x="-4221480" y="0"/>
              <a:ext cx="7807515" cy="6858000"/>
              <a:chOff x="6096000" y="0"/>
              <a:chExt cx="7807515" cy="6858000"/>
            </a:xfrm>
          </p:grpSpPr>
          <p:pic>
            <p:nvPicPr>
              <p:cNvPr id="26" name="Imagem 25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93F713A5-7D2B-6276-5AB6-518097D35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0869" y="0"/>
                <a:ext cx="4052646" cy="6858000"/>
              </a:xfrm>
              <a:prstGeom prst="rect">
                <a:avLst/>
              </a:prstGeom>
            </p:spPr>
          </p:pic>
          <p:pic>
            <p:nvPicPr>
              <p:cNvPr id="27" name="Imagem 26" descr="Satélite no espaço&#10;&#10;Descrição gerada automaticamente com confiança média">
                <a:extLst>
                  <a:ext uri="{FF2B5EF4-FFF2-40B4-BE49-F238E27FC236}">
                    <a16:creationId xmlns:a16="http://schemas.microsoft.com/office/drawing/2014/main" id="{B7A25A69-1C5A-978B-746F-F5045CD8D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0"/>
                <a:ext cx="4052646" cy="6858000"/>
              </a:xfrm>
              <a:prstGeom prst="rect">
                <a:avLst/>
              </a:prstGeom>
            </p:spPr>
          </p:pic>
        </p:grp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17D47252-EBBF-AAF8-B2C9-AF0333D03C1F}"/>
              </a:ext>
            </a:extLst>
          </p:cNvPr>
          <p:cNvSpPr txBox="1"/>
          <p:nvPr/>
        </p:nvSpPr>
        <p:spPr>
          <a:xfrm>
            <a:off x="4675342" y="2946406"/>
            <a:ext cx="6489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Agradecemos a atenção!</a:t>
            </a:r>
          </a:p>
          <a:p>
            <a:r>
              <a:rPr lang="pt-BR" sz="4400" b="1" dirty="0">
                <a:solidFill>
                  <a:schemeClr val="bg1"/>
                </a:solidFill>
              </a:rPr>
              <a:t>Central </a:t>
            </a:r>
            <a:r>
              <a:rPr lang="pt-BR" sz="4400" b="1">
                <a:solidFill>
                  <a:schemeClr val="bg1"/>
                </a:solidFill>
              </a:rPr>
              <a:t>de Negócios</a:t>
            </a:r>
            <a:endParaRPr lang="pt-BR" sz="4400" b="1" dirty="0">
              <a:solidFill>
                <a:schemeClr val="bg1"/>
              </a:solidFill>
            </a:endParaRPr>
          </a:p>
        </p:txBody>
      </p:sp>
      <p:pic>
        <p:nvPicPr>
          <p:cNvPr id="2" name="Imagem 1" descr="Uma imagem contendo Logotipo&#10;&#10;Descrição gerada automaticamente">
            <a:extLst>
              <a:ext uri="{FF2B5EF4-FFF2-40B4-BE49-F238E27FC236}">
                <a16:creationId xmlns:a16="http://schemas.microsoft.com/office/drawing/2014/main" id="{C85F5ED7-F03F-2462-016F-03702421E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18" y="145672"/>
            <a:ext cx="1722214" cy="53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5595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eonik FF">
      <a:majorFont>
        <a:latin typeface="Aeonik Black"/>
        <a:ea typeface=""/>
        <a:cs typeface=""/>
      </a:majorFont>
      <a:minorFont>
        <a:latin typeface="Aeon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1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025A256A-574D-4107-9562-C9941B128C2C}">
  <we:reference id="wa200001745" version="1.0.1.5" store="pt-BR" storeType="OMEX"/>
  <we:alternateReferences>
    <we:reference id="WA200001745" version="1.0.1.5" store="WA200001745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AE2D6669-119C-4A55-901B-D1843B9F571D}">
  <we:reference id="wa104038830" version="1.0.0.3" store="pt-B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4852d83-9a02-44d6-8fa9-e81b400f8047">
      <Terms xmlns="http://schemas.microsoft.com/office/infopath/2007/PartnerControls"/>
    </lcf76f155ced4ddcb4097134ff3c332f>
    <TaxCatchAll xmlns="3d1cf084-92fd-4cb1-823e-63f3307cf98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D44824392CA7E4C9ED3FBA455B14E8F" ma:contentTypeVersion="15" ma:contentTypeDescription="Crie um novo documento." ma:contentTypeScope="" ma:versionID="40b450999035750596bceb2efcc081b0">
  <xsd:schema xmlns:xsd="http://www.w3.org/2001/XMLSchema" xmlns:xs="http://www.w3.org/2001/XMLSchema" xmlns:p="http://schemas.microsoft.com/office/2006/metadata/properties" xmlns:ns2="94852d83-9a02-44d6-8fa9-e81b400f8047" xmlns:ns3="3d1cf084-92fd-4cb1-823e-63f3307cf984" targetNamespace="http://schemas.microsoft.com/office/2006/metadata/properties" ma:root="true" ma:fieldsID="dc50d8d1a9420e9cc22595a36572266b" ns2:_="" ns3:_="">
    <xsd:import namespace="94852d83-9a02-44d6-8fa9-e81b400f8047"/>
    <xsd:import namespace="3d1cf084-92fd-4cb1-823e-63f3307cf9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52d83-9a02-44d6-8fa9-e81b400f80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65d3da88-f359-4992-aef6-748b5b7ccfe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1cf084-92fd-4cb1-823e-63f3307cf98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fc1f687-aeeb-426b-8bf0-b990d9656e7a}" ma:internalName="TaxCatchAll" ma:showField="CatchAllData" ma:web="3d1cf084-92fd-4cb1-823e-63f3307cf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669F863-5E38-4A5E-89C6-50B4CFF67093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openxmlformats.org/package/2006/metadata/core-properties"/>
    <ds:schemaRef ds:uri="3d1cf084-92fd-4cb1-823e-63f3307cf984"/>
    <ds:schemaRef ds:uri="94852d83-9a02-44d6-8fa9-e81b400f8047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B999B4F-99AD-41AD-90D3-EEBA1B3D466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9448FB-B9E2-4F13-830A-3AEF09B1B5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852d83-9a02-44d6-8fa9-e81b400f8047"/>
    <ds:schemaRef ds:uri="3d1cf084-92fd-4cb1-823e-63f3307cf9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0128b308-5114-4a5d-af78-58f6f8a3df5b}" enabled="1" method="Standard" siteId="{bfd37ff5-1d50-4da1-b4a2-5646bffc1c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Formalização das recusas 1</Template>
  <TotalTime>395</TotalTime>
  <Words>1134</Words>
  <Application>Microsoft Office PowerPoint</Application>
  <PresentationFormat>Widescreen</PresentationFormat>
  <Paragraphs>157</Paragraphs>
  <Slides>19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9" baseType="lpstr">
      <vt:lpstr>MS Gothic</vt:lpstr>
      <vt:lpstr>MS Mincho</vt:lpstr>
      <vt:lpstr>Aeonik</vt:lpstr>
      <vt:lpstr>Aeonik Black</vt:lpstr>
      <vt:lpstr>Aptos</vt:lpstr>
      <vt:lpstr>Arial</vt:lpstr>
      <vt:lpstr>Calibri</vt:lpstr>
      <vt:lpstr>Cambria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Camila Sardinha Gomes</dc:creator>
  <cp:lastModifiedBy>Camila Sardinha Gomes</cp:lastModifiedBy>
  <cp:revision>13</cp:revision>
  <dcterms:created xsi:type="dcterms:W3CDTF">2026-07-21T14:25:55Z</dcterms:created>
  <dcterms:modified xsi:type="dcterms:W3CDTF">2026-07-24T12:33:22Z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0x0101007D44824392CA7E4C9ED3FBA455B14E8F</vt:lpwstr>
  </property>
  <property fmtid="{D5CDD505-2E9C-101B-9397-08002B2CF9AE}" pid="3" name="MediaServiceImageTags">
    <vt:lpwstr/>
  </property>
  <property fmtid="{D5CDD505-2E9C-101B-9397-08002B2CF9AE}" pid="4" name="Order">
    <vt:r8>1790000</vt:r8>
  </property>
</Properties>
</file>