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861" r:id="rId5"/>
    <p:sldId id="946" r:id="rId6"/>
    <p:sldId id="947" r:id="rId7"/>
    <p:sldId id="979" r:id="rId8"/>
    <p:sldId id="1000" r:id="rId9"/>
    <p:sldId id="1001" r:id="rId10"/>
    <p:sldId id="95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2E75B6"/>
    <a:srgbClr val="FFFFFF"/>
    <a:srgbClr val="E4E4E4"/>
    <a:srgbClr val="EAE7EE"/>
    <a:srgbClr val="F2F2F2"/>
    <a:srgbClr val="012AFF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A3BA0-210C-41F6-B827-A3E62CB7A1DD}" v="8" dt="2026-08-31T14:46:35.0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9" autoAdjust="0"/>
  </p:normalViewPr>
  <p:slideViewPr>
    <p:cSldViewPr snapToGrid="0">
      <p:cViewPr varScale="1">
        <p:scale>
          <a:sx n="88" d="100"/>
          <a:sy n="88" d="100"/>
        </p:scale>
        <p:origin x="75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ardinha Gomes" userId="890460c5-22ab-402e-a60d-fc032408a551" providerId="ADAL" clId="{1903857B-A1DD-4136-B3A7-7943CD2C25A5}"/>
    <pc:docChg chg="modSld">
      <pc:chgData name="Camila Sardinha Gomes" userId="890460c5-22ab-402e-a60d-fc032408a551" providerId="ADAL" clId="{1903857B-A1DD-4136-B3A7-7943CD2C25A5}" dt="2026-08-31T14:58:30.678" v="2" actId="113"/>
      <pc:docMkLst>
        <pc:docMk/>
      </pc:docMkLst>
      <pc:sldChg chg="modSp mod">
        <pc:chgData name="Camila Sardinha Gomes" userId="890460c5-22ab-402e-a60d-fc032408a551" providerId="ADAL" clId="{1903857B-A1DD-4136-B3A7-7943CD2C25A5}" dt="2026-08-31T14:58:30.678" v="2" actId="113"/>
        <pc:sldMkLst>
          <pc:docMk/>
          <pc:sldMk cId="663572060" sldId="947"/>
        </pc:sldMkLst>
        <pc:spChg chg="mod">
          <ac:chgData name="Camila Sardinha Gomes" userId="890460c5-22ab-402e-a60d-fc032408a551" providerId="ADAL" clId="{1903857B-A1DD-4136-B3A7-7943CD2C25A5}" dt="2026-08-31T14:58:30.678" v="2" actId="113"/>
          <ac:spMkLst>
            <pc:docMk/>
            <pc:sldMk cId="663572060" sldId="947"/>
            <ac:spMk id="5" creationId="{10DE7084-BD79-9A40-2917-ADD315E938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D73D-E48C-DA53-DA6C-6450DC79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141C51-D15F-263F-A022-A7FAC3AF3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0474E3-A522-64EB-CE8E-2FA84DB71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9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forms.cloud.microsoft/r/hSprs93eE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881707" y="2705725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Ajuste de Grade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 que é a planilha de grade?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33B375D-D5E5-FF42-A5DE-CD1BB1056D6A}"/>
              </a:ext>
            </a:extLst>
          </p:cNvPr>
          <p:cNvSpPr/>
          <p:nvPr/>
        </p:nvSpPr>
        <p:spPr>
          <a:xfrm>
            <a:off x="1075809" y="2943497"/>
            <a:ext cx="10254042" cy="144562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BFC28CC-6A25-9B94-A15A-321501F98B3F}"/>
              </a:ext>
            </a:extLst>
          </p:cNvPr>
          <p:cNvSpPr txBox="1"/>
          <p:nvPr/>
        </p:nvSpPr>
        <p:spPr>
          <a:xfrm>
            <a:off x="1319650" y="1465705"/>
            <a:ext cx="1025404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A </a:t>
            </a:r>
            <a:r>
              <a:rPr lang="pt-BR" sz="2000" b="1" dirty="0"/>
              <a:t>planilha de grade</a:t>
            </a:r>
            <a:r>
              <a:rPr lang="pt-BR" sz="2000" dirty="0"/>
              <a:t> é um documento que reúne informações de todos os corretores cadastrados na Fairfax.</a:t>
            </a:r>
          </a:p>
          <a:p>
            <a:endParaRPr lang="pt-BR" sz="2000" dirty="0"/>
          </a:p>
          <a:p>
            <a:endParaRPr lang="pt-BR" sz="2000" dirty="0"/>
          </a:p>
          <a:p>
            <a:endParaRPr lang="pt-BR" sz="2000" b="1" dirty="0"/>
          </a:p>
          <a:p>
            <a:r>
              <a:rPr lang="pt-BR" sz="2000" b="1" dirty="0">
                <a:solidFill>
                  <a:srgbClr val="F2F2F2"/>
                </a:solidFill>
              </a:rPr>
              <a:t>Os corretores são organizados na planilha de grade por: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2F2F2"/>
                </a:solidFill>
              </a:rPr>
              <a:t>Nome;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2F2F2"/>
                </a:solidFill>
              </a:rPr>
              <a:t>CNPJ;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rgbClr val="F2F2F2"/>
                </a:solidFill>
              </a:rPr>
              <a:t>Canal de distribuição.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Além disso, a planilha de grade também possui </a:t>
            </a:r>
            <a:r>
              <a:rPr lang="pt-BR" sz="2000" b="1" dirty="0"/>
              <a:t>planilhas de subscrição</a:t>
            </a:r>
            <a:r>
              <a:rPr lang="pt-BR" sz="2000" dirty="0"/>
              <a:t>, responsáveis por organizar as regras de subscrição.</a:t>
            </a:r>
          </a:p>
        </p:txBody>
      </p:sp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EFF76-8BCF-FBF2-E566-73CB03E9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CE3E011B-96AD-1D07-73F6-A84EF3A5DC09}"/>
              </a:ext>
            </a:extLst>
          </p:cNvPr>
          <p:cNvSpPr/>
          <p:nvPr/>
        </p:nvSpPr>
        <p:spPr>
          <a:xfrm>
            <a:off x="1131674" y="3952649"/>
            <a:ext cx="10145926" cy="81845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400ABA3-DD76-8318-F9CE-7BAE429CE224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Solicitação de alteração na grade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5743752-1E81-FBA1-07DD-0DB2C7A5A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DE7084-BD79-9A40-2917-ADD315E9383A}"/>
              </a:ext>
            </a:extLst>
          </p:cNvPr>
          <p:cNvSpPr txBox="1"/>
          <p:nvPr/>
        </p:nvSpPr>
        <p:spPr>
          <a:xfrm>
            <a:off x="1351415" y="1431178"/>
            <a:ext cx="9814560" cy="2097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ea typeface="MS Mincho" panose="02020609040205080304" pitchFamily="49" charset="-128"/>
                <a:cs typeface="Arial" panose="020B0604020202020204" pitchFamily="34" charset="0"/>
              </a:rPr>
              <a:t>Como solicitar: 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U</a:t>
            </a:r>
            <a:r>
              <a:rPr lang="pt-BR" sz="2000" dirty="0"/>
              <a:t>tilizar exclusivamente o formulário de solicitações </a:t>
            </a:r>
            <a:r>
              <a:rPr lang="pt-BR" sz="2000" dirty="0">
                <a:hlinkClick r:id="rId4"/>
              </a:rPr>
              <a:t>Registro de Solicitações- Central de Negócios – Preencher o formulário</a:t>
            </a:r>
            <a:endParaRPr lang="pt-BR" sz="2000" dirty="0"/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ea typeface="MS Mincho" panose="02020609040205080304" pitchFamily="49" charset="-128"/>
                <a:cs typeface="Arial" panose="020B0604020202020204" pitchFamily="34" charset="0"/>
              </a:rPr>
              <a:t>Solicitação à Controladoria : 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Enviar e-mail para a Controladoria do Join com a Central de Negócios em cópia (Cc).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CAB259-9BBD-25E9-CE70-C4B1EA6DC675}"/>
              </a:ext>
            </a:extLst>
          </p:cNvPr>
          <p:cNvSpPr txBox="1"/>
          <p:nvPr/>
        </p:nvSpPr>
        <p:spPr>
          <a:xfrm>
            <a:off x="1519535" y="4007932"/>
            <a:ext cx="93702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2F2F2"/>
                </a:solidFill>
              </a:rPr>
              <a:t>Realizar a solicitação de alteração para a Controladoria do Join e depois preencher o formulário com as informações necessárias.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2775CB7-E8B9-BF30-D113-8E1FAB15E352}"/>
              </a:ext>
            </a:extLst>
          </p:cNvPr>
          <p:cNvSpPr/>
          <p:nvPr/>
        </p:nvSpPr>
        <p:spPr>
          <a:xfrm>
            <a:off x="1131674" y="5229652"/>
            <a:ext cx="10145926" cy="81845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4F5EA83-6E44-D4C3-6275-67A0199FF5A1}"/>
              </a:ext>
            </a:extLst>
          </p:cNvPr>
          <p:cNvSpPr txBox="1"/>
          <p:nvPr/>
        </p:nvSpPr>
        <p:spPr>
          <a:xfrm>
            <a:off x="1555055" y="5284935"/>
            <a:ext cx="90818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2F2F2"/>
                </a:solidFill>
              </a:rPr>
              <a:t>O SLA de atendimento da Central de Negócios para uma solicitação padrão, como uma alteração do gerente de contas, é de 5 dias úteis.</a:t>
            </a:r>
          </a:p>
        </p:txBody>
      </p:sp>
    </p:spTree>
    <p:extLst>
      <p:ext uri="{BB962C8B-B14F-4D97-AF65-F5344CB8AC3E}">
        <p14:creationId xmlns:p14="http://schemas.microsoft.com/office/powerpoint/2010/main" val="66357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8F155-6F5E-5236-F9A9-221D6A027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D3EEA90C-B796-3189-11CB-7B437BC2DB02}"/>
              </a:ext>
            </a:extLst>
          </p:cNvPr>
          <p:cNvSpPr/>
          <p:nvPr/>
        </p:nvSpPr>
        <p:spPr>
          <a:xfrm>
            <a:off x="1347499" y="5625551"/>
            <a:ext cx="9489455" cy="78395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B1BCEE03-66AE-73BA-7E47-F3B685A9DD7B}"/>
              </a:ext>
            </a:extLst>
          </p:cNvPr>
          <p:cNvSpPr/>
          <p:nvPr/>
        </p:nvSpPr>
        <p:spPr>
          <a:xfrm>
            <a:off x="1355045" y="2351072"/>
            <a:ext cx="9481909" cy="30134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D6C4A3E-2F95-ED7D-1572-254E12663C7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de Solicitações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08ECDF5-B0BD-FA64-88CC-939067D04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799BCD0-112A-DA94-4727-192E08BEE8FE}"/>
              </a:ext>
            </a:extLst>
          </p:cNvPr>
          <p:cNvSpPr txBox="1"/>
          <p:nvPr/>
        </p:nvSpPr>
        <p:spPr>
          <a:xfrm>
            <a:off x="1075809" y="1325164"/>
            <a:ext cx="9938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Para garantir a padronização dos processos, mais segurança e maior agilidade no atendimento, as solicitações de alteração devem seguir o fluxo apresentado a seguir: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58E468-6CEF-FDE1-E0D6-0F8B6222B290}"/>
              </a:ext>
            </a:extLst>
          </p:cNvPr>
          <p:cNvSpPr txBox="1"/>
          <p:nvPr/>
        </p:nvSpPr>
        <p:spPr>
          <a:xfrm>
            <a:off x="1726684" y="2688225"/>
            <a:ext cx="8731084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>
                    <a:lumMod val="50000"/>
                  </a:schemeClr>
                </a:solidFill>
              </a:rPr>
              <a:t>Para alteração de canal ou atendimento comercial:</a:t>
            </a:r>
          </a:p>
          <a:p>
            <a:endParaRPr lang="pt-BR" dirty="0"/>
          </a:p>
          <a:p>
            <a:r>
              <a:rPr lang="pt-BR" dirty="0"/>
              <a:t>Antes de preencher o formulário, é necessário realizar a solicitação à Controladoria do JOIN uma alteração de canal ou de atendimento comercial.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Após a confirmação da alteração pela Controladoria do JOIN e o preenchimento do formulário, a Central de Negócios dará andamento à atualização na HubSpot, respeitando o prazo de até </a:t>
            </a:r>
            <a:r>
              <a:rPr lang="pt-BR" b="1" dirty="0"/>
              <a:t>5 dias úteis</a:t>
            </a:r>
            <a:r>
              <a:rPr lang="pt-BR" dirty="0"/>
              <a:t> para conclusão da solicitação.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DEBEF4F-5A4D-E43A-E65D-49ECA091FADD}"/>
              </a:ext>
            </a:extLst>
          </p:cNvPr>
          <p:cNvSpPr txBox="1"/>
          <p:nvPr/>
        </p:nvSpPr>
        <p:spPr>
          <a:xfrm>
            <a:off x="1460402" y="5701633"/>
            <a:ext cx="95542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A alteração poderá ser aplicada tanto aos novos negócios quanto aos negócios já cadastrados, a fim de garantir a continuidade da atribuição de responsáveis e evitar casos sem proprietário.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26875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964B54-2E4F-A69C-E4B4-4C1156B6B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54294509-1CF6-E52D-5DA7-88C645126AA6}"/>
              </a:ext>
            </a:extLst>
          </p:cNvPr>
          <p:cNvSpPr/>
          <p:nvPr/>
        </p:nvSpPr>
        <p:spPr>
          <a:xfrm>
            <a:off x="1355045" y="5027790"/>
            <a:ext cx="9489455" cy="116400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AE42DA8-BD28-D052-BE9F-E0719DDA7E86}"/>
              </a:ext>
            </a:extLst>
          </p:cNvPr>
          <p:cNvSpPr/>
          <p:nvPr/>
        </p:nvSpPr>
        <p:spPr>
          <a:xfrm>
            <a:off x="1355045" y="1699239"/>
            <a:ext cx="9481909" cy="301340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A62D467-178E-3FF0-E874-D614DB95F8AC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de Solicitações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4E8B1C9-057A-0E32-907B-9B585472B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A78CD46-F312-EC7F-0694-900757A467E1}"/>
              </a:ext>
            </a:extLst>
          </p:cNvPr>
          <p:cNvSpPr txBox="1"/>
          <p:nvPr/>
        </p:nvSpPr>
        <p:spPr>
          <a:xfrm>
            <a:off x="1730457" y="2298002"/>
            <a:ext cx="873108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>
                    <a:lumMod val="50000"/>
                  </a:schemeClr>
                </a:solidFill>
              </a:rPr>
              <a:t>Para alteração de Assistente Comercial:</a:t>
            </a:r>
          </a:p>
          <a:p>
            <a:endParaRPr lang="pt-BR" sz="2000" dirty="0"/>
          </a:p>
          <a:p>
            <a:r>
              <a:rPr lang="pt-BR" dirty="0"/>
              <a:t>As solicitações de troca de Assistente Comercial também possuem prazo de atendimento de até </a:t>
            </a:r>
            <a:r>
              <a:rPr lang="pt-BR" b="1" dirty="0"/>
              <a:t>5 dias úteis</a:t>
            </a:r>
            <a:r>
              <a:rPr lang="pt-BR" dirty="0"/>
              <a:t>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Nesses casos, não é necessária a confirmação da Controladoria do JOIN.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3077849-3F76-653D-330E-61DC0C862B70}"/>
              </a:ext>
            </a:extLst>
          </p:cNvPr>
          <p:cNvSpPr txBox="1"/>
          <p:nvPr/>
        </p:nvSpPr>
        <p:spPr>
          <a:xfrm>
            <a:off x="1605238" y="5154619"/>
            <a:ext cx="89815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A alteração poderá ser aplicada tanto aos novos negócios quanto aos negócios já cadastrados, a fim de garantir a continuidade da atribuição de responsáveis e evitar casos sem proprietário.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593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496563-8D4C-5361-5816-715ECD803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2BBD5CDE-CAE6-25C5-A6FE-91936808F73D}"/>
              </a:ext>
            </a:extLst>
          </p:cNvPr>
          <p:cNvSpPr/>
          <p:nvPr/>
        </p:nvSpPr>
        <p:spPr>
          <a:xfrm>
            <a:off x="1355045" y="5265526"/>
            <a:ext cx="9489455" cy="1109148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E1F33B3C-E502-BFB2-3FD8-09B5647E65AF}"/>
              </a:ext>
            </a:extLst>
          </p:cNvPr>
          <p:cNvSpPr/>
          <p:nvPr/>
        </p:nvSpPr>
        <p:spPr>
          <a:xfrm>
            <a:off x="1355045" y="1603443"/>
            <a:ext cx="9481909" cy="3391967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9EEAD8A-613D-00BC-5E57-980743171E3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de Solicitações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89C43252-B707-1DBA-7140-3CDD02F3F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5119978-475D-B8E0-2FD9-5AC56FCB118C}"/>
              </a:ext>
            </a:extLst>
          </p:cNvPr>
          <p:cNvSpPr txBox="1"/>
          <p:nvPr/>
        </p:nvSpPr>
        <p:spPr>
          <a:xfrm>
            <a:off x="1726683" y="1828562"/>
            <a:ext cx="8856303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>
                    <a:lumMod val="50000"/>
                  </a:schemeClr>
                </a:solidFill>
              </a:rPr>
              <a:t>Para alterações na distribuição de demandas da Subscrição:</a:t>
            </a:r>
          </a:p>
          <a:p>
            <a:endParaRPr lang="pt-BR" sz="20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BR" dirty="0"/>
              <a:t>As solicitações de desligamento, inclusão ou substituição de subscritores em regras de distribuição de demandas devem ser comunicadas à Central de Negócios com a maior antecedência possível.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Antes da solicitação, o gestor responsável deverá revisar a regra de distribuição e encaminhar o pedido contendo claramente as informações de </a:t>
            </a:r>
            <a:r>
              <a:rPr lang="pt-BR" b="1" dirty="0"/>
              <a:t>"de"</a:t>
            </a:r>
            <a:r>
              <a:rPr lang="pt-BR" dirty="0"/>
              <a:t> e </a:t>
            </a:r>
            <a:r>
              <a:rPr lang="pt-BR" b="1" dirty="0"/>
              <a:t>"para"</a:t>
            </a:r>
            <a:r>
              <a:rPr lang="pt-BR" dirty="0"/>
              <a:t>.</a:t>
            </a:r>
          </a:p>
          <a:p>
            <a:r>
              <a:rPr lang="pt-BR" dirty="0"/>
              <a:t> </a:t>
            </a:r>
          </a:p>
          <a:p>
            <a:r>
              <a:rPr lang="pt-BR" dirty="0"/>
              <a:t>O prazo para atendimento dessas solicitações é de até </a:t>
            </a:r>
            <a:r>
              <a:rPr lang="pt-BR" b="1" dirty="0"/>
              <a:t>5 dias úteis</a:t>
            </a:r>
            <a:r>
              <a:rPr lang="pt-BR" dirty="0"/>
              <a:t>.</a:t>
            </a: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1FB89CD-7278-AA26-E8BE-3A6B9E31CABD}"/>
              </a:ext>
            </a:extLst>
          </p:cNvPr>
          <p:cNvSpPr txBox="1"/>
          <p:nvPr/>
        </p:nvSpPr>
        <p:spPr>
          <a:xfrm>
            <a:off x="1601465" y="5360475"/>
            <a:ext cx="89815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A alteração poderá ser aplicada tanto aos novos negócios quanto aos negócios já cadastrados, a fim de garantir a continuidade da atribuição de responsáveis e evitar casos sem proprietário.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718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02A6-9098-5E51-4A4E-43603B685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D3C6294-82EB-EBA2-5215-82B447656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0D37598-00EF-348F-A3CA-82EFE370A9BD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51F745CD-9B11-2394-AC76-AA7F47058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D34BE088-6235-DAA6-C937-81AF754EA444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93F713A5-7D2B-6276-5AB6-518097D35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B7A25A69-1C5A-978B-746F-F5045CD8D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D47252-EBBF-AAF8-B2C9-AF0333D03C1F}"/>
              </a:ext>
            </a:extLst>
          </p:cNvPr>
          <p:cNvSpPr txBox="1"/>
          <p:nvPr/>
        </p:nvSpPr>
        <p:spPr>
          <a:xfrm>
            <a:off x="4675342" y="2607852"/>
            <a:ext cx="64890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C85F5ED7-F03F-2462-016F-03702421E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9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Props1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Procedimento Ajuste de Grade - Interno Central de Negócios (1)</Template>
  <TotalTime>102</TotalTime>
  <Words>492</Words>
  <Application>Microsoft Office PowerPoint</Application>
  <PresentationFormat>Widescreen</PresentationFormat>
  <Paragraphs>48</Paragraphs>
  <Slides>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MS Mincho</vt:lpstr>
      <vt:lpstr>Aeonik</vt:lpstr>
      <vt:lpstr>Aeonik Black</vt:lpstr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Camila Sardinha Gomes</dc:creator>
  <cp:lastModifiedBy>Camila Sardinha Gomes</cp:lastModifiedBy>
  <cp:revision>3</cp:revision>
  <dcterms:created xsi:type="dcterms:W3CDTF">2026-07-23T12:07:49Z</dcterms:created>
  <dcterms:modified xsi:type="dcterms:W3CDTF">2026-08-31T14:58:32Z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