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861" r:id="rId5"/>
    <p:sldId id="946" r:id="rId6"/>
    <p:sldId id="947" r:id="rId7"/>
    <p:sldId id="979" r:id="rId8"/>
    <p:sldId id="981" r:id="rId9"/>
    <p:sldId id="989" r:id="rId10"/>
    <p:sldId id="990" r:id="rId11"/>
    <p:sldId id="952" r:id="rId12"/>
    <p:sldId id="991" r:id="rId13"/>
    <p:sldId id="992" r:id="rId14"/>
    <p:sldId id="993" r:id="rId15"/>
    <p:sldId id="984" r:id="rId16"/>
    <p:sldId id="994" r:id="rId17"/>
    <p:sldId id="995" r:id="rId18"/>
    <p:sldId id="996" r:id="rId19"/>
    <p:sldId id="998" r:id="rId20"/>
    <p:sldId id="985" r:id="rId21"/>
    <p:sldId id="999" r:id="rId22"/>
    <p:sldId id="986" r:id="rId23"/>
    <p:sldId id="987" r:id="rId24"/>
    <p:sldId id="950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5B6"/>
    <a:srgbClr val="E7E6E6"/>
    <a:srgbClr val="FFFFFF"/>
    <a:srgbClr val="E4E4E4"/>
    <a:srgbClr val="EAE7EE"/>
    <a:srgbClr val="F2F2F2"/>
    <a:srgbClr val="012AFF"/>
    <a:srgbClr val="3D7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BF490C-5D94-4461-940D-622FBBF6E7AF}" v="4" dt="2026-08-31T15:09:52.6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7" autoAdjust="0"/>
    <p:restoredTop sz="94689" autoAdjust="0"/>
  </p:normalViewPr>
  <p:slideViewPr>
    <p:cSldViewPr snapToGrid="0">
      <p:cViewPr varScale="1">
        <p:scale>
          <a:sx n="88" d="100"/>
          <a:sy n="88" d="100"/>
        </p:scale>
        <p:origin x="739" y="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a Sardinha Gomes" userId="890460c5-22ab-402e-a60d-fc032408a551" providerId="ADAL" clId="{1903857B-A1DD-4136-B3A7-7943CD2C25A5}"/>
    <pc:docChg chg="modSld">
      <pc:chgData name="Camila Sardinha Gomes" userId="890460c5-22ab-402e-a60d-fc032408a551" providerId="ADAL" clId="{1903857B-A1DD-4136-B3A7-7943CD2C25A5}" dt="2026-08-31T15:10:03.753" v="38" actId="14100"/>
      <pc:docMkLst>
        <pc:docMk/>
      </pc:docMkLst>
      <pc:sldChg chg="modSp mod">
        <pc:chgData name="Camila Sardinha Gomes" userId="890460c5-22ab-402e-a60d-fc032408a551" providerId="ADAL" clId="{1903857B-A1DD-4136-B3A7-7943CD2C25A5}" dt="2026-08-31T14:58:57.208" v="31"/>
        <pc:sldMkLst>
          <pc:docMk/>
          <pc:sldMk cId="663572060" sldId="947"/>
        </pc:sldMkLst>
        <pc:spChg chg="mod">
          <ac:chgData name="Camila Sardinha Gomes" userId="890460c5-22ab-402e-a60d-fc032408a551" providerId="ADAL" clId="{1903857B-A1DD-4136-B3A7-7943CD2C25A5}" dt="2026-08-31T14:58:57.208" v="31"/>
          <ac:spMkLst>
            <pc:docMk/>
            <pc:sldMk cId="663572060" sldId="947"/>
            <ac:spMk id="4" creationId="{E7CAB259-9BBD-25E9-CE70-C4B1EA6DC675}"/>
          </ac:spMkLst>
        </pc:spChg>
        <pc:spChg chg="mod">
          <ac:chgData name="Camila Sardinha Gomes" userId="890460c5-22ab-402e-a60d-fc032408a551" providerId="ADAL" clId="{1903857B-A1DD-4136-B3A7-7943CD2C25A5}" dt="2026-08-31T14:58:42.016" v="30"/>
          <ac:spMkLst>
            <pc:docMk/>
            <pc:sldMk cId="663572060" sldId="947"/>
            <ac:spMk id="5" creationId="{10DE7084-BD79-9A40-2917-ADD315E9383A}"/>
          </ac:spMkLst>
        </pc:spChg>
      </pc:sldChg>
      <pc:sldChg chg="modSp mod">
        <pc:chgData name="Camila Sardinha Gomes" userId="890460c5-22ab-402e-a60d-fc032408a551" providerId="ADAL" clId="{1903857B-A1DD-4136-B3A7-7943CD2C25A5}" dt="2026-08-31T15:09:20.477" v="35" actId="207"/>
        <pc:sldMkLst>
          <pc:docMk/>
          <pc:sldMk cId="1698091603" sldId="981"/>
        </pc:sldMkLst>
        <pc:spChg chg="mod">
          <ac:chgData name="Camila Sardinha Gomes" userId="890460c5-22ab-402e-a60d-fc032408a551" providerId="ADAL" clId="{1903857B-A1DD-4136-B3A7-7943CD2C25A5}" dt="2026-08-31T15:09:20.477" v="35" actId="207"/>
          <ac:spMkLst>
            <pc:docMk/>
            <pc:sldMk cId="1698091603" sldId="981"/>
            <ac:spMk id="5" creationId="{9C44A3B6-2BDE-6322-E238-B92749606B36}"/>
          </ac:spMkLst>
        </pc:spChg>
      </pc:sldChg>
      <pc:sldChg chg="modSp mod">
        <pc:chgData name="Camila Sardinha Gomes" userId="890460c5-22ab-402e-a60d-fc032408a551" providerId="ADAL" clId="{1903857B-A1DD-4136-B3A7-7943CD2C25A5}" dt="2026-08-31T15:10:03.753" v="38" actId="14100"/>
        <pc:sldMkLst>
          <pc:docMk/>
          <pc:sldMk cId="3054657069" sldId="987"/>
        </pc:sldMkLst>
        <pc:spChg chg="mod">
          <ac:chgData name="Camila Sardinha Gomes" userId="890460c5-22ab-402e-a60d-fc032408a551" providerId="ADAL" clId="{1903857B-A1DD-4136-B3A7-7943CD2C25A5}" dt="2026-08-31T15:10:03.753" v="38" actId="14100"/>
          <ac:spMkLst>
            <pc:docMk/>
            <pc:sldMk cId="3054657069" sldId="987"/>
            <ac:spMk id="14" creationId="{F040ED31-1715-C2FA-E7C0-213851A8916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CA1873E-5710-CAAC-CD21-7C6791ABBD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4EF4A9-432C-9638-F0B1-2F954C52F8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9B19E-A939-4374-897F-65BEBE569F01}" type="datetime1">
              <a:rPr lang="pt-BR" smtClean="0"/>
              <a:t>31/08/2026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5B0931B-C8D9-4066-77F7-3945A32AEB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21DE7AA-3EAD-B85E-DDC9-FC36882A27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43DC4-F0DE-4D13-B049-E330CC9AA8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2124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C4D8C-4DDA-490D-B1A2-666EDE380098}" type="datetime1">
              <a:rPr lang="pt-BR" smtClean="0"/>
              <a:t>31/08/2026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48FDE-25BF-4FC3-B41A-584A5700B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4141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0697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1D73D-E48C-DA53-DA6C-6450DC790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5141C51-D15F-263F-A022-A7FAC3AF32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C0474E3-A522-64EB-CE8E-2FA84DB71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7985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761690-6B7B-38F1-9C56-5772DA9BE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3FC181-AB74-EBA4-598F-8CEC60046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BA7BFB-E354-A119-7DEF-BE245FDE0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3BFA17-D7E1-1210-5E40-D2921288B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C44ED-554E-9EAF-06EA-0F9CE7BD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40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C0B75-8A8A-3037-71E1-823615C7F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0D613E-F857-7605-74FB-5F826233C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9E3C4D-BA36-33DC-4943-343F1E7F1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C33D0D-EC9A-6E84-7202-E05C439D0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E1FCB7-BD2B-5141-D6B8-FDABCF25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1BE8B60E-93B8-58D4-D337-E4BF4ED50A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6" t="25871" r="33431" b="29610"/>
          <a:stretch/>
        </p:blipFill>
        <p:spPr>
          <a:xfrm>
            <a:off x="11858400" y="6585400"/>
            <a:ext cx="206599" cy="165945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17C8774B-D48C-AB2F-16B4-A2E444978E5C}"/>
              </a:ext>
            </a:extLst>
          </p:cNvPr>
          <p:cNvGrpSpPr/>
          <p:nvPr userDrawn="1"/>
        </p:nvGrpSpPr>
        <p:grpSpPr>
          <a:xfrm>
            <a:off x="-2277571" y="-11915"/>
            <a:ext cx="7807515" cy="6858000"/>
            <a:chOff x="6096000" y="0"/>
            <a:chExt cx="7807515" cy="6858000"/>
          </a:xfrm>
        </p:grpSpPr>
        <p:pic>
          <p:nvPicPr>
            <p:cNvPr id="9" name="Imagem 8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16D06B54-EA66-FC3A-12F2-FBC83DF88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10" name="Imagem 9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B1513F36-AD4B-114A-5D5E-699993352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E0D73121-69B0-3E0E-48E5-55CFE840B1A5}"/>
              </a:ext>
            </a:extLst>
          </p:cNvPr>
          <p:cNvCxnSpPr>
            <a:cxnSpLocks/>
          </p:cNvCxnSpPr>
          <p:nvPr userDrawn="1"/>
        </p:nvCxnSpPr>
        <p:spPr>
          <a:xfrm flipH="1">
            <a:off x="4833257" y="6662574"/>
            <a:ext cx="6995384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80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810CF6-42F6-03F9-335B-B9C47DA5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0A4931-7E9F-CDC4-2DB9-5CCCF933C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6745BB-5408-83D5-9590-8349FD039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9248F1-0C23-3020-BA2B-2BDD0F421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CD8236-7C28-DE4F-BB97-B42168901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445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F9CF8C-6680-409A-6F47-D9C928FE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2EC7D1-6AD2-EF0D-614A-5DFE83A4F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C5CC73-15A8-8D2A-94CA-E3C3876AC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3EF218-889C-9206-A921-235D7EF09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F05974-6291-23ED-8AD5-561ACCDA2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73D7F8-F80C-E01F-ECC8-AA48FB93E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3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8D529-162A-016E-3373-2BAE11572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44A916-0FB2-3788-3D97-6028514F4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08CA3D-61F7-6E32-8161-55623666E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985441-E23C-8584-626F-971A6592FD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0A882AB-98E2-0D0E-F9E3-88CCD5632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EB262BA-E395-558E-E6A6-9AB8C538C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89863E-F5D0-EEF3-CD0A-3D23F22F6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55C9321-0481-6E23-E3D7-C0BE5AF7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07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6AF6C-F1AA-6F60-33B4-B902CB41E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AAA0E99-0C94-3867-E5D9-19CB8802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5039AFF-A466-7EBC-0226-E1E4FF054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86778BF-B31F-C343-AFC2-1CDF53779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09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DD19A0-08F9-95F3-085E-6199E4BC1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55F0E6A-C1D1-8DBC-B502-B4CE128B4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9ACC279-75F4-28D2-172F-869EDCBE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669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95AFC7-183F-79F9-4843-EA36E3802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F3E03E-BFD7-9962-9B0B-E33DC129F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0A59B8-AEDB-AFD1-A2C0-41D5EF511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71AD11-4630-A797-9401-B93399AC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730643-76F0-F6BC-1863-21761E6D0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663AF3-09D3-EF6C-E55A-7430EFC78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45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A6BB0-884C-08E1-399A-0D6EF2856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3599EF8-23E5-E8BD-1829-367924886A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898216-8ED9-2927-8D71-AA92785D0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9364A7-75C1-51D8-D8F3-3B5A708A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716D8F-89F1-C676-AF6B-B0069825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F9876F-3F91-2FA4-1D10-81078B5CD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15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F40C0-6A25-A7AC-46D8-8A11400D9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C6190CD-FC0E-BDB2-5FCA-1705BBD25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8E6A6F-F1D4-9D83-D79C-481EE491C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DF10F9-097B-DDAF-235C-B3F074855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729DB7-1A4B-AED1-BFD5-D762A425F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23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A2CE459-A290-3153-E83E-EC28EC726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1B921C3-548C-BE25-D3F3-D15E3B195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F99472-2EE5-F647-1FA5-BE078502F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7EA2EF-5356-C0F8-F443-E23360BB2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26B07-2ECD-E43F-E142-EF484F0FA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9580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8C2BB78B-34D2-7C52-ABA2-0CD50F2A4ED6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8F116FD2-C8DA-B346-96D0-D9C811DC10B2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rgbClr val="012A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7889AA4C-6C88-3134-DBD2-20D2E0509D12}"/>
              </a:ext>
            </a:extLst>
          </p:cNvPr>
          <p:cNvGrpSpPr/>
          <p:nvPr userDrawn="1"/>
        </p:nvGrpSpPr>
        <p:grpSpPr>
          <a:xfrm>
            <a:off x="-1276855" y="0"/>
            <a:ext cx="7807515" cy="6858000"/>
            <a:chOff x="6096000" y="0"/>
            <a:chExt cx="7807515" cy="6858000"/>
          </a:xfrm>
        </p:grpSpPr>
        <p:pic>
          <p:nvPicPr>
            <p:cNvPr id="32" name="Imagem 31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47D06B5F-BF30-2ED9-7373-08D40B97E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33" name="Imagem 32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9991D78F-E364-790A-ED56-ABA7FE510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339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241C53A-74A9-9BFC-0546-039ED1FC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32DC33-1049-FF15-144D-804C52441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86BF4B-0ED4-7D96-1785-05CD907A5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494C75-DFF1-DCB1-02CD-7D3DA9BFB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8F9D70-EC73-6AF0-72DB-36F82CB73E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24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forms.cloud.microsoft/r/hSprs93eE6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0F528ACB-54DC-CCB0-B24D-277504C05E2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6771C654-4524-760B-D880-2A58686B4A03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D10F7FEC-D254-EB4E-337B-2A58E2AF4C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43525644-5B2C-8AF1-DEB3-F18F6EE276EE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0AC0404F-2BF3-4B40-5292-019739F78C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AC2B3352-B7E6-8B47-4C7F-F5A805D11F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9CE591DC-9B4D-AA1B-9BC9-D7795D259344}"/>
              </a:ext>
            </a:extLst>
          </p:cNvPr>
          <p:cNvSpPr txBox="1"/>
          <p:nvPr/>
        </p:nvSpPr>
        <p:spPr>
          <a:xfrm>
            <a:off x="4881707" y="2705725"/>
            <a:ext cx="64890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Ajuste de Grade</a:t>
            </a:r>
          </a:p>
          <a:p>
            <a:r>
              <a:rPr lang="pt-BR" sz="4400" b="1" dirty="0">
                <a:solidFill>
                  <a:schemeClr val="bg1"/>
                </a:solidFill>
              </a:rPr>
              <a:t>Central de Negócios</a:t>
            </a: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EA465374-2D2E-AD17-EEDA-372C90824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6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6FD3D51B-9E62-0302-B72D-7A02A56E3947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O que é a planilha de grade?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6F60489-4DEF-54AC-34EC-090B6D195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933B375D-D5E5-FF42-A5DE-CD1BB1056D6A}"/>
              </a:ext>
            </a:extLst>
          </p:cNvPr>
          <p:cNvSpPr/>
          <p:nvPr/>
        </p:nvSpPr>
        <p:spPr>
          <a:xfrm>
            <a:off x="1075809" y="2882535"/>
            <a:ext cx="10254042" cy="156754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BFC28CC-6A25-9B94-A15A-321501F98B3F}"/>
              </a:ext>
            </a:extLst>
          </p:cNvPr>
          <p:cNvSpPr txBox="1"/>
          <p:nvPr/>
        </p:nvSpPr>
        <p:spPr>
          <a:xfrm>
            <a:off x="1319650" y="1465705"/>
            <a:ext cx="1025404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/>
              <a:t>A </a:t>
            </a:r>
            <a:r>
              <a:rPr lang="pt-BR" sz="2000" b="1" dirty="0"/>
              <a:t>planilha de grade</a:t>
            </a:r>
            <a:r>
              <a:rPr lang="pt-BR" sz="2000" dirty="0"/>
              <a:t> é um documento que reúne informações de todos os corretores cadastrados na Fairfax.</a:t>
            </a:r>
          </a:p>
          <a:p>
            <a:endParaRPr lang="pt-BR" sz="2000" dirty="0"/>
          </a:p>
          <a:p>
            <a:endParaRPr lang="pt-BR" sz="2000" dirty="0"/>
          </a:p>
          <a:p>
            <a:endParaRPr lang="pt-BR" sz="2000" b="1" dirty="0"/>
          </a:p>
          <a:p>
            <a:r>
              <a:rPr lang="pt-BR" sz="2000" b="1" dirty="0">
                <a:solidFill>
                  <a:srgbClr val="F2F2F2"/>
                </a:solidFill>
              </a:rPr>
              <a:t>Os corretores são organizados na planilha de grade por: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F2F2F2"/>
                </a:solidFill>
              </a:rPr>
              <a:t>Nome;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F2F2F2"/>
                </a:solidFill>
              </a:rPr>
              <a:t>CNPJ;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F2F2F2"/>
                </a:solidFill>
              </a:rPr>
              <a:t>Canal de distribuição.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pt-BR" sz="2000" dirty="0"/>
          </a:p>
          <a:p>
            <a:endParaRPr lang="pt-BR" sz="2000" dirty="0"/>
          </a:p>
          <a:p>
            <a:r>
              <a:rPr lang="pt-BR" sz="2000" dirty="0"/>
              <a:t>Além disso, a planilha de grade também possui </a:t>
            </a:r>
            <a:r>
              <a:rPr lang="pt-BR" sz="2000" b="1" dirty="0"/>
              <a:t>planilhas de subscrição</a:t>
            </a:r>
            <a:r>
              <a:rPr lang="pt-BR" sz="2000" dirty="0"/>
              <a:t>, responsáveis por organizar as regras de subscrição.</a:t>
            </a:r>
          </a:p>
        </p:txBody>
      </p:sp>
    </p:spTree>
    <p:extLst>
      <p:ext uri="{BB962C8B-B14F-4D97-AF65-F5344CB8AC3E}">
        <p14:creationId xmlns:p14="http://schemas.microsoft.com/office/powerpoint/2010/main" val="709106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EFF76-8BCF-FBF2-E566-73CB03E9F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CE3E011B-96AD-1D07-73F6-A84EF3A5DC09}"/>
              </a:ext>
            </a:extLst>
          </p:cNvPr>
          <p:cNvSpPr/>
          <p:nvPr/>
        </p:nvSpPr>
        <p:spPr>
          <a:xfrm>
            <a:off x="1131674" y="3952648"/>
            <a:ext cx="10145926" cy="950277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400ABA3-DD76-8318-F9CE-7BAE429CE224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Solicitação de alteração na grade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E5743752-1E81-FBA1-07DD-0DB2C7A5A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0DE7084-BD79-9A40-2917-ADD315E9383A}"/>
              </a:ext>
            </a:extLst>
          </p:cNvPr>
          <p:cNvSpPr txBox="1"/>
          <p:nvPr/>
        </p:nvSpPr>
        <p:spPr>
          <a:xfrm>
            <a:off x="1351415" y="1431178"/>
            <a:ext cx="9814560" cy="2097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ea typeface="MS Mincho" panose="02020609040205080304" pitchFamily="49" charset="-128"/>
                <a:cs typeface="Arial" panose="020B0604020202020204" pitchFamily="34" charset="0"/>
              </a:rPr>
              <a:t>Como solicitar: </a:t>
            </a:r>
            <a:r>
              <a:rPr lang="pt-BR" sz="2000" dirty="0">
                <a:ea typeface="MS Mincho" panose="02020609040205080304" pitchFamily="49" charset="-128"/>
                <a:cs typeface="Arial" panose="020B0604020202020204" pitchFamily="34" charset="0"/>
              </a:rPr>
              <a:t>U</a:t>
            </a:r>
            <a:r>
              <a:rPr lang="pt-BR" sz="2000" dirty="0"/>
              <a:t>tilizar exclusivamente o formulário de solicitações </a:t>
            </a:r>
            <a:r>
              <a:rPr lang="pt-BR" sz="2000" dirty="0">
                <a:hlinkClick r:id="rId4"/>
              </a:rPr>
              <a:t>Registro de Solicitações- Central de Negócios – Preencher o formulário</a:t>
            </a:r>
            <a:endParaRPr lang="pt-BR" sz="200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pt-BR" sz="20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ea typeface="MS Mincho" panose="02020609040205080304" pitchFamily="49" charset="-128"/>
                <a:cs typeface="Arial" panose="020B0604020202020204" pitchFamily="34" charset="0"/>
              </a:rPr>
              <a:t>Solicitação à Controladoria : </a:t>
            </a:r>
            <a:r>
              <a:rPr lang="pt-BR" sz="2000" dirty="0">
                <a:ea typeface="MS Mincho" panose="02020609040205080304" pitchFamily="49" charset="-128"/>
                <a:cs typeface="Arial" panose="020B0604020202020204" pitchFamily="34" charset="0"/>
              </a:rPr>
              <a:t>Enviar e-mail para a Controladoria do Join com a Central de Negócios em cópia (</a:t>
            </a:r>
            <a:r>
              <a:rPr lang="pt-BR" sz="2000" dirty="0" err="1">
                <a:ea typeface="MS Mincho" panose="02020609040205080304" pitchFamily="49" charset="-128"/>
                <a:cs typeface="Arial" panose="020B0604020202020204" pitchFamily="34" charset="0"/>
              </a:rPr>
              <a:t>Cc</a:t>
            </a:r>
            <a:r>
              <a:rPr lang="pt-BR" sz="2000" dirty="0">
                <a:ea typeface="MS Mincho" panose="02020609040205080304" pitchFamily="49" charset="-128"/>
                <a:cs typeface="Arial" panose="020B0604020202020204" pitchFamily="34" charset="0"/>
              </a:rPr>
              <a:t>).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7CAB259-9BBD-25E9-CE70-C4B1EA6DC675}"/>
              </a:ext>
            </a:extLst>
          </p:cNvPr>
          <p:cNvSpPr txBox="1"/>
          <p:nvPr/>
        </p:nvSpPr>
        <p:spPr>
          <a:xfrm>
            <a:off x="1555055" y="4073843"/>
            <a:ext cx="9814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F2F2F2"/>
                </a:solidFill>
              </a:rPr>
              <a:t>Realizar a solicitação de alteração para a Controladoria do Join e depois preencher o formulário com as informações necessárias.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A2775CB7-E8B9-BF30-D113-8E1FAB15E352}"/>
              </a:ext>
            </a:extLst>
          </p:cNvPr>
          <p:cNvSpPr/>
          <p:nvPr/>
        </p:nvSpPr>
        <p:spPr>
          <a:xfrm>
            <a:off x="1131674" y="5194818"/>
            <a:ext cx="10145926" cy="85328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4F5EA83-6E44-D4C3-6275-67A0199FF5A1}"/>
              </a:ext>
            </a:extLst>
          </p:cNvPr>
          <p:cNvSpPr txBox="1"/>
          <p:nvPr/>
        </p:nvSpPr>
        <p:spPr>
          <a:xfrm>
            <a:off x="1555055" y="5267518"/>
            <a:ext cx="90818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F2F2F2"/>
                </a:solidFill>
              </a:rPr>
              <a:t>O SLA de atendimento da Central de Negócios para uma solicitação padrão, como uma alteração do gerente de contas, é de 5 dias úteis.</a:t>
            </a:r>
          </a:p>
        </p:txBody>
      </p:sp>
    </p:spTree>
    <p:extLst>
      <p:ext uri="{BB962C8B-B14F-4D97-AF65-F5344CB8AC3E}">
        <p14:creationId xmlns:p14="http://schemas.microsoft.com/office/powerpoint/2010/main" val="663572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C8F155-6F5E-5236-F9A9-221D6A027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B1BCEE03-66AE-73BA-7E47-F3B685A9DD7B}"/>
              </a:ext>
            </a:extLst>
          </p:cNvPr>
          <p:cNvSpPr/>
          <p:nvPr/>
        </p:nvSpPr>
        <p:spPr>
          <a:xfrm>
            <a:off x="1532708" y="3693855"/>
            <a:ext cx="9152709" cy="242827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D6C4A3E-2F95-ED7D-1572-254E12663C76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Fluxo Operacional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908ECDF5-B0BD-FA64-88CC-939067D04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799BCD0-112A-DA94-4727-192E08BEE8FE}"/>
              </a:ext>
            </a:extLst>
          </p:cNvPr>
          <p:cNvSpPr txBox="1"/>
          <p:nvPr/>
        </p:nvSpPr>
        <p:spPr>
          <a:xfrm>
            <a:off x="1238944" y="1703400"/>
            <a:ext cx="9938808" cy="1041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/>
              <a:t>Antes de iniciar a tratativa, é necessário conferir a última versão da grade na Base de Conhecimento.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258E468-6CEF-FDE1-E0D6-0F8B6222B290}"/>
              </a:ext>
            </a:extLst>
          </p:cNvPr>
          <p:cNvSpPr txBox="1"/>
          <p:nvPr/>
        </p:nvSpPr>
        <p:spPr>
          <a:xfrm>
            <a:off x="2027069" y="3876938"/>
            <a:ext cx="807051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</a:rPr>
              <a:t>Passo 1 – Receber a solicitação</a:t>
            </a:r>
          </a:p>
          <a:p>
            <a:endParaRPr lang="pt-BR" sz="24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2000" dirty="0"/>
              <a:t>Receber o pedido do Comercial.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2000" dirty="0"/>
              <a:t>Verificar se há evidência da alteração.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/>
              <a:t>Confirmar se o de/para está claro.</a:t>
            </a:r>
            <a:endParaRPr lang="pt-BR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2000" dirty="0"/>
              <a:t>Se a alteração for grande, solicitar o modelo padrão de grade preenchido.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F83D2A1-415D-F8B3-E7E6-95BA4612D03D}"/>
              </a:ext>
            </a:extLst>
          </p:cNvPr>
          <p:cNvSpPr txBox="1"/>
          <p:nvPr/>
        </p:nvSpPr>
        <p:spPr>
          <a:xfrm>
            <a:off x="1238944" y="2985102"/>
            <a:ext cx="81512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/>
              <a:t>Para realizar a tratativa, é necessário seguir os seguintes passos:</a:t>
            </a:r>
          </a:p>
        </p:txBody>
      </p:sp>
    </p:spTree>
    <p:extLst>
      <p:ext uri="{BB962C8B-B14F-4D97-AF65-F5344CB8AC3E}">
        <p14:creationId xmlns:p14="http://schemas.microsoft.com/office/powerpoint/2010/main" val="3726875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9BBC21-A86D-C23B-4965-BF6F4AE98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84B7447B-1E9C-BEE6-9CA6-61F156B2E10B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Fluxo Operacional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8DD88525-6BE7-489F-DC52-5BF8FFB38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F57A012C-24F6-C769-A1D7-F5812397E2FB}"/>
              </a:ext>
            </a:extLst>
          </p:cNvPr>
          <p:cNvSpPr/>
          <p:nvPr/>
        </p:nvSpPr>
        <p:spPr>
          <a:xfrm>
            <a:off x="1075809" y="1384661"/>
            <a:ext cx="4615983" cy="4571999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C44A3B6-2BDE-6322-E238-B92749606B36}"/>
              </a:ext>
            </a:extLst>
          </p:cNvPr>
          <p:cNvSpPr txBox="1"/>
          <p:nvPr/>
        </p:nvSpPr>
        <p:spPr>
          <a:xfrm>
            <a:off x="1529880" y="1886958"/>
            <a:ext cx="3860726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</a:rPr>
              <a:t>Passo 2 – Validar no Join</a:t>
            </a:r>
          </a:p>
          <a:p>
            <a:endParaRPr lang="pt-BR" sz="24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2000" dirty="0"/>
              <a:t>Acessar o Join e confirmar se a alteração já está refletida.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2000" dirty="0"/>
              <a:t>Se não estiver, não acionar o TEC, apenas informar ao Comercial e solicitar cadastro.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lvl="0"/>
            <a:r>
              <a:rPr lang="pt-BR" b="1" dirty="0">
                <a:solidFill>
                  <a:srgbClr val="2E75B6"/>
                </a:solidFill>
              </a:rPr>
              <a:t>Se estiver, conferir preenchimento do formulário e seguir para o próximo passo.</a:t>
            </a:r>
            <a:endParaRPr lang="pt-BR" dirty="0">
              <a:solidFill>
                <a:srgbClr val="2E75B6"/>
              </a:solidFill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E18F3E37-D2B3-D2B7-2C92-46133FB62555}"/>
              </a:ext>
            </a:extLst>
          </p:cNvPr>
          <p:cNvSpPr/>
          <p:nvPr/>
        </p:nvSpPr>
        <p:spPr>
          <a:xfrm>
            <a:off x="6286519" y="1401451"/>
            <a:ext cx="4615983" cy="4571999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3F74DCB-45D1-3281-CE3E-D6BBDA7B6CCC}"/>
              </a:ext>
            </a:extLst>
          </p:cNvPr>
          <p:cNvSpPr txBox="1"/>
          <p:nvPr/>
        </p:nvSpPr>
        <p:spPr>
          <a:xfrm>
            <a:off x="6793805" y="1886958"/>
            <a:ext cx="360140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</a:rPr>
              <a:t>Passo 3 – Abrir o ClickUp</a:t>
            </a:r>
          </a:p>
          <a:p>
            <a:endParaRPr lang="pt-BR" sz="2400" b="1" dirty="0">
              <a:solidFill>
                <a:schemeClr val="bg2">
                  <a:lumMod val="50000"/>
                </a:schemeClr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2000" dirty="0"/>
              <a:t>Criar a tarefa contendo: solicitante, evidência do Join, modelo de grade, de/para e impacto da alteração.</a:t>
            </a:r>
            <a:endParaRPr lang="pt-BR" sz="2000" dirty="0">
              <a:effectLst/>
              <a:latin typeface="Symbol" panose="05050102010706020507" pitchFamily="18" charset="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091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BE9F53-3051-ECAA-F823-F7ABF4133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0DB5D491-213A-6109-80B7-1F98AB3DD0FE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Fluxo Operacional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4C2B437C-DF5F-B4B8-8798-4B04C12B4A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11C0FAD0-6A63-3888-37AA-C97F9681765D}"/>
              </a:ext>
            </a:extLst>
          </p:cNvPr>
          <p:cNvSpPr/>
          <p:nvPr/>
        </p:nvSpPr>
        <p:spPr>
          <a:xfrm>
            <a:off x="1075809" y="1384661"/>
            <a:ext cx="4615983" cy="4571999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F4E21C9-CD62-1690-B0C6-6EFCBEEF5E84}"/>
              </a:ext>
            </a:extLst>
          </p:cNvPr>
          <p:cNvSpPr txBox="1"/>
          <p:nvPr/>
        </p:nvSpPr>
        <p:spPr>
          <a:xfrm>
            <a:off x="1653522" y="1886958"/>
            <a:ext cx="3460555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</a:rPr>
              <a:t>Passo 4 – Acionar o TEC</a:t>
            </a:r>
          </a:p>
          <a:p>
            <a:endParaRPr lang="pt-BR" sz="20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2000" dirty="0"/>
              <a:t>Solicitar o ajuste da grade.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2000" dirty="0"/>
              <a:t>Solicitar o ajuste dos casos abertos.</a:t>
            </a:r>
          </a:p>
          <a:p>
            <a:pPr lvl="0"/>
            <a:endParaRPr lang="pt-BR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2000" dirty="0"/>
              <a:t>Reforçar que não devem ser alterados casos recusados, perdidos e ganhos.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C808CC86-F3B1-0A59-9648-052FB4DFBCFF}"/>
              </a:ext>
            </a:extLst>
          </p:cNvPr>
          <p:cNvSpPr/>
          <p:nvPr/>
        </p:nvSpPr>
        <p:spPr>
          <a:xfrm>
            <a:off x="6295057" y="1384661"/>
            <a:ext cx="4615983" cy="4571999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AAFCD4-354B-A864-02B8-A53C1BAF8E24}"/>
              </a:ext>
            </a:extLst>
          </p:cNvPr>
          <p:cNvSpPr txBox="1"/>
          <p:nvPr/>
        </p:nvSpPr>
        <p:spPr>
          <a:xfrm>
            <a:off x="6854346" y="1886958"/>
            <a:ext cx="3497403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</a:rPr>
              <a:t>Passo 5 – Comunicar os times</a:t>
            </a:r>
          </a:p>
          <a:p>
            <a:endParaRPr lang="pt-BR" sz="24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/>
              <a:t>Informar o Time Gestão.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2000" dirty="0"/>
              <a:t>Enviar a nova grade ao Time Central e Atendimento.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2000" dirty="0"/>
              <a:t>Comunicar o responsável pelo Painel de Qualidade.</a:t>
            </a:r>
          </a:p>
        </p:txBody>
      </p:sp>
    </p:spTree>
    <p:extLst>
      <p:ext uri="{BB962C8B-B14F-4D97-AF65-F5344CB8AC3E}">
        <p14:creationId xmlns:p14="http://schemas.microsoft.com/office/powerpoint/2010/main" val="4185476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7BEE57-FB37-F7C1-742F-0E73C74E8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8A5262B6-950A-B4A2-876C-88CE1186261B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Fluxo Operacional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FBF6680E-1A08-D8F4-C9C2-7DE4F3A51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24CE5A6-CA86-B03C-6299-16F5325F8A25}"/>
              </a:ext>
            </a:extLst>
          </p:cNvPr>
          <p:cNvSpPr/>
          <p:nvPr/>
        </p:nvSpPr>
        <p:spPr>
          <a:xfrm>
            <a:off x="1075809" y="1384661"/>
            <a:ext cx="4615983" cy="4571999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810BD29-D09D-B72E-28AB-6A037F683DD0}"/>
              </a:ext>
            </a:extLst>
          </p:cNvPr>
          <p:cNvSpPr txBox="1"/>
          <p:nvPr/>
        </p:nvSpPr>
        <p:spPr>
          <a:xfrm>
            <a:off x="1641285" y="1886957"/>
            <a:ext cx="348503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</a:rPr>
              <a:t>Passo 6 – Validar</a:t>
            </a:r>
          </a:p>
          <a:p>
            <a:endParaRPr lang="pt-BR" sz="24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2000" dirty="0"/>
              <a:t>Conferir se a grade foi atualizada corretamente.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/>
              <a:t>Validar os casos ajustados.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2000" b="1" dirty="0"/>
              <a:t>Se houver erro, retornar ao TEC com evidências.</a:t>
            </a:r>
            <a:endParaRPr lang="pt-BR" sz="2000" dirty="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1CE6D448-5465-CDD2-4E24-B38D90658731}"/>
              </a:ext>
            </a:extLst>
          </p:cNvPr>
          <p:cNvSpPr/>
          <p:nvPr/>
        </p:nvSpPr>
        <p:spPr>
          <a:xfrm>
            <a:off x="6295057" y="1384661"/>
            <a:ext cx="4615983" cy="4571999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35FF45E-D885-FD66-B040-5F6FA14CA8C7}"/>
              </a:ext>
            </a:extLst>
          </p:cNvPr>
          <p:cNvSpPr txBox="1"/>
          <p:nvPr/>
        </p:nvSpPr>
        <p:spPr>
          <a:xfrm>
            <a:off x="6894449" y="1886956"/>
            <a:ext cx="365626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</a:rPr>
              <a:t>Passo 7 – Encerrar</a:t>
            </a:r>
          </a:p>
          <a:p>
            <a:endParaRPr lang="pt-BR" sz="24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/>
              <a:t>Comunicar o solicitante.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2000" dirty="0"/>
              <a:t>Comunicar o grupo “Comercial + Central.”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2000" dirty="0"/>
              <a:t>Atualizar e finalizar o ClickUp.</a:t>
            </a:r>
          </a:p>
        </p:txBody>
      </p:sp>
    </p:spTree>
    <p:extLst>
      <p:ext uri="{BB962C8B-B14F-4D97-AF65-F5344CB8AC3E}">
        <p14:creationId xmlns:p14="http://schemas.microsoft.com/office/powerpoint/2010/main" val="1848626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56CB9C-EC93-4199-9732-F193B2C1A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665F5637-DB46-6232-3F64-1D3A864BEDF9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é feita uma alteração de grade?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997BE792-33DB-2444-0D6F-47F1425E5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A067290C-A653-1EA6-1737-9456200A5476}"/>
              </a:ext>
            </a:extLst>
          </p:cNvPr>
          <p:cNvSpPr/>
          <p:nvPr/>
        </p:nvSpPr>
        <p:spPr>
          <a:xfrm>
            <a:off x="-182881" y="2377716"/>
            <a:ext cx="12557760" cy="40146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9F627BD-925B-B881-4D4C-A86204BC4FA4}"/>
              </a:ext>
            </a:extLst>
          </p:cNvPr>
          <p:cNvSpPr txBox="1"/>
          <p:nvPr/>
        </p:nvSpPr>
        <p:spPr>
          <a:xfrm>
            <a:off x="1123405" y="1206261"/>
            <a:ext cx="9945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Antes de atualizar a planilha de grade da Central, confirme se a alteração já está refletida no Join, para posteriormente poder alterar a grade corretamente.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1627204-E73B-9535-7539-9FC42AED8E00}"/>
              </a:ext>
            </a:extLst>
          </p:cNvPr>
          <p:cNvSpPr txBox="1"/>
          <p:nvPr/>
        </p:nvSpPr>
        <p:spPr>
          <a:xfrm>
            <a:off x="1240965" y="2604440"/>
            <a:ext cx="1014548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Entre no Join, clique em “Pessoas” no canto superior esquerdo, depois selecione “Corretor Consulta”: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C124C43-7002-768C-49DE-35F1996B14A4}"/>
              </a:ext>
            </a:extLst>
          </p:cNvPr>
          <p:cNvPicPr/>
          <p:nvPr/>
        </p:nvPicPr>
        <p:blipFill>
          <a:blip r:embed="rId4"/>
          <a:srcRect t="5400"/>
          <a:stretch>
            <a:fillRect/>
          </a:stretch>
        </p:blipFill>
        <p:spPr>
          <a:xfrm>
            <a:off x="3472611" y="3366736"/>
            <a:ext cx="5246778" cy="2459416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33" name="Elipse 32">
            <a:extLst>
              <a:ext uri="{FF2B5EF4-FFF2-40B4-BE49-F238E27FC236}">
                <a16:creationId xmlns:a16="http://schemas.microsoft.com/office/drawing/2014/main" id="{38268CBD-55C0-00B3-A989-28464A2F1539}"/>
              </a:ext>
            </a:extLst>
          </p:cNvPr>
          <p:cNvSpPr/>
          <p:nvPr/>
        </p:nvSpPr>
        <p:spPr>
          <a:xfrm>
            <a:off x="766347" y="2599394"/>
            <a:ext cx="426724" cy="4345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9EA6509-B326-B587-8518-CEB390685DC7}"/>
              </a:ext>
            </a:extLst>
          </p:cNvPr>
          <p:cNvSpPr txBox="1"/>
          <p:nvPr/>
        </p:nvSpPr>
        <p:spPr>
          <a:xfrm>
            <a:off x="814241" y="2561328"/>
            <a:ext cx="3309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E7E6E6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94964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C5F806-C6D3-0F16-C23A-464F944C4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1717598F-C3FA-AD77-801D-0E69DD173AFC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é feita uma alteração de grade?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28880DCA-CE5D-3199-F9B9-9FFEB04D6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8E9A1F9D-D013-1510-F9C6-1933CC497762}"/>
              </a:ext>
            </a:extLst>
          </p:cNvPr>
          <p:cNvSpPr/>
          <p:nvPr/>
        </p:nvSpPr>
        <p:spPr>
          <a:xfrm>
            <a:off x="-60961" y="1334598"/>
            <a:ext cx="12522927" cy="5040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5B01A0C-1AD8-5A1A-479D-40B57CC9DE8A}"/>
              </a:ext>
            </a:extLst>
          </p:cNvPr>
          <p:cNvSpPr txBox="1"/>
          <p:nvPr/>
        </p:nvSpPr>
        <p:spPr>
          <a:xfrm>
            <a:off x="1343543" y="1486490"/>
            <a:ext cx="100493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dirty="0"/>
              <a:t>Cole o número do CNPJ, no campo “CNPJ/CPF”, e confirme se não há nenhum espaço em branco antes ou depois do número: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76E5585-1ECF-C789-ED3F-FCDC913A099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322864" y="2560320"/>
            <a:ext cx="5546271" cy="3308397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14" name="Elipse 13">
            <a:extLst>
              <a:ext uri="{FF2B5EF4-FFF2-40B4-BE49-F238E27FC236}">
                <a16:creationId xmlns:a16="http://schemas.microsoft.com/office/drawing/2014/main" id="{E0254645-03BB-0380-BAF7-680023B118C7}"/>
              </a:ext>
            </a:extLst>
          </p:cNvPr>
          <p:cNvSpPr/>
          <p:nvPr/>
        </p:nvSpPr>
        <p:spPr>
          <a:xfrm>
            <a:off x="862447" y="1518772"/>
            <a:ext cx="426724" cy="4345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8AA304C-4270-71E0-14FB-3A070531763E}"/>
              </a:ext>
            </a:extLst>
          </p:cNvPr>
          <p:cNvSpPr txBox="1"/>
          <p:nvPr/>
        </p:nvSpPr>
        <p:spPr>
          <a:xfrm>
            <a:off x="916819" y="1486490"/>
            <a:ext cx="3179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E7E6E6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71555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DC4B0D-850C-F057-C82B-8046FC8D8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7A9D8D5A-B11E-BA78-962D-D3F095510F38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é feita uma alteração de grade?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EFF87502-5366-38D3-DA3E-3296FA4E5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0C768524-AB8F-3F26-8989-B6279F919BD9}"/>
              </a:ext>
            </a:extLst>
          </p:cNvPr>
          <p:cNvSpPr/>
          <p:nvPr/>
        </p:nvSpPr>
        <p:spPr>
          <a:xfrm>
            <a:off x="-60961" y="1334598"/>
            <a:ext cx="12522927" cy="5040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E002D4A-97A6-6B6B-DBD4-C96B410C780B}"/>
              </a:ext>
            </a:extLst>
          </p:cNvPr>
          <p:cNvSpPr txBox="1"/>
          <p:nvPr/>
        </p:nvSpPr>
        <p:spPr>
          <a:xfrm>
            <a:off x="1340379" y="1539336"/>
            <a:ext cx="10181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dirty="0"/>
              <a:t>Selecione a opção “Controladoria” e confirme se o canal corresponde ao da alteração que foi solicitada: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C1AFAFA-5599-1CAB-5F0E-15C961C8435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410939" y="2546962"/>
            <a:ext cx="9579125" cy="2679279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01455E2B-02D3-6686-43F3-7A88935ACBBB}"/>
              </a:ext>
            </a:extLst>
          </p:cNvPr>
          <p:cNvSpPr/>
          <p:nvPr/>
        </p:nvSpPr>
        <p:spPr>
          <a:xfrm>
            <a:off x="862447" y="1518772"/>
            <a:ext cx="426724" cy="4345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3C0B91B-1438-409B-395E-C8E72B7F8CEB}"/>
              </a:ext>
            </a:extLst>
          </p:cNvPr>
          <p:cNvSpPr txBox="1"/>
          <p:nvPr/>
        </p:nvSpPr>
        <p:spPr>
          <a:xfrm>
            <a:off x="913655" y="1493170"/>
            <a:ext cx="3243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E7E6E6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34284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A8680D-FD5F-30C8-3A80-B8ADA6878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B48FC27-018B-B5C9-C456-3E2F303DDC0B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é feita uma alteração de grade?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B703518C-7655-A91A-925D-51284C37C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90ECAD38-FA0C-D053-CC86-A13023E6AF84}"/>
              </a:ext>
            </a:extLst>
          </p:cNvPr>
          <p:cNvSpPr/>
          <p:nvPr/>
        </p:nvSpPr>
        <p:spPr>
          <a:xfrm>
            <a:off x="-60961" y="1334598"/>
            <a:ext cx="12522927" cy="5040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BBB1AE5-0D5A-6D10-D248-35564F2F40CE}"/>
              </a:ext>
            </a:extLst>
          </p:cNvPr>
          <p:cNvSpPr txBox="1"/>
          <p:nvPr/>
        </p:nvSpPr>
        <p:spPr>
          <a:xfrm>
            <a:off x="1345620" y="1518772"/>
            <a:ext cx="97097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dirty="0"/>
              <a:t>Após a confirmação no Join, é necessário alterar na planilha de grade “Nova grade geral”, e manter o histórico de alterações na planilha “Grade antiga”, indicando a data da alteração, qual foi a alteração e quem solicitou: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9AB6E87-4AEE-3D71-CCAD-83938F929B7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645137" y="2673531"/>
            <a:ext cx="6901725" cy="3241756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AD0EEBF8-106F-D1BE-5AC1-EF55ECF0C932}"/>
              </a:ext>
            </a:extLst>
          </p:cNvPr>
          <p:cNvSpPr/>
          <p:nvPr/>
        </p:nvSpPr>
        <p:spPr>
          <a:xfrm>
            <a:off x="862447" y="1518772"/>
            <a:ext cx="426724" cy="4345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A304346-3131-4558-8C84-DB2E53C71F58}"/>
              </a:ext>
            </a:extLst>
          </p:cNvPr>
          <p:cNvSpPr txBox="1"/>
          <p:nvPr/>
        </p:nvSpPr>
        <p:spPr>
          <a:xfrm>
            <a:off x="917027" y="1491607"/>
            <a:ext cx="3175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E7E6E6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30507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C61856-1BE1-170C-B39D-22CA45D40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D0681254-12E1-5199-3CD5-57B9AE67AFC8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é feita uma alteração de grade?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20579178-B763-B2CE-5162-DB2F7EDE2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A63703A-6480-EB6C-8326-7ADF96FCF045}"/>
              </a:ext>
            </a:extLst>
          </p:cNvPr>
          <p:cNvSpPr/>
          <p:nvPr/>
        </p:nvSpPr>
        <p:spPr>
          <a:xfrm>
            <a:off x="1075809" y="1637211"/>
            <a:ext cx="10254042" cy="414528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6783937-200D-FA33-6CDD-FA1E23C54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810" y="173609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8A9BD84-6592-FD64-8D7A-953EA1FA88F9}"/>
              </a:ext>
            </a:extLst>
          </p:cNvPr>
          <p:cNvSpPr txBox="1"/>
          <p:nvPr/>
        </p:nvSpPr>
        <p:spPr>
          <a:xfrm>
            <a:off x="1745674" y="2209825"/>
            <a:ext cx="8914312" cy="3000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Caso seja necessário alterar informações que já foram cadastradas, é preciso filtrar os registros no Hub a partir da data informada pelo Comercial e extrair a relação em uma planilha.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pt-BR" sz="2200" b="1" kern="150" dirty="0">
              <a:solidFill>
                <a:schemeClr val="bg1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200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Se a quantidade de registros for de até 50 casos, a Central realiza a alteração manualmente. Para volumes superiores a 50 casos, é necessário encaminhar a solicitação para o Anderson e o Heitor ajustarem.</a:t>
            </a:r>
          </a:p>
        </p:txBody>
      </p:sp>
    </p:spTree>
    <p:extLst>
      <p:ext uri="{BB962C8B-B14F-4D97-AF65-F5344CB8AC3E}">
        <p14:creationId xmlns:p14="http://schemas.microsoft.com/office/powerpoint/2010/main" val="2383547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A46271-EBC9-0A70-0A08-558289D43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32BCEA-3171-65DA-18EE-A0D6DF1FBB8B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é feita uma alteração de grade?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4767971-6DCC-56A1-7C49-C890ED9FB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D64354A-CFFF-B83C-B47A-38D44EF3F81D}"/>
              </a:ext>
            </a:extLst>
          </p:cNvPr>
          <p:cNvSpPr/>
          <p:nvPr/>
        </p:nvSpPr>
        <p:spPr>
          <a:xfrm>
            <a:off x="-60961" y="1334598"/>
            <a:ext cx="12522927" cy="5040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4A061BF-3DA8-6C66-7CD9-6E4A244ACB48}"/>
              </a:ext>
            </a:extLst>
          </p:cNvPr>
          <p:cNvSpPr txBox="1"/>
          <p:nvPr/>
        </p:nvSpPr>
        <p:spPr>
          <a:xfrm>
            <a:off x="1345620" y="1551356"/>
            <a:ext cx="9709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dirty="0"/>
              <a:t>Utilizar os filtros destacados abaixo, na aba “Negócios” do HubSpot para extrair essa relação: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EF269F1A-57BA-6FA1-FA0E-FD6446A0C926}"/>
              </a:ext>
            </a:extLst>
          </p:cNvPr>
          <p:cNvSpPr/>
          <p:nvPr/>
        </p:nvSpPr>
        <p:spPr>
          <a:xfrm>
            <a:off x="862447" y="1518772"/>
            <a:ext cx="426724" cy="4345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BF45972-9F17-A029-FCDE-611CEE2138EF}"/>
              </a:ext>
            </a:extLst>
          </p:cNvPr>
          <p:cNvSpPr txBox="1"/>
          <p:nvPr/>
        </p:nvSpPr>
        <p:spPr>
          <a:xfrm>
            <a:off x="917027" y="1491607"/>
            <a:ext cx="3175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E7E6E6"/>
                </a:solidFill>
              </a:rPr>
              <a:t>5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8E66293-B5AC-0027-8E44-B7F3DAD38F3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480594" y="2546962"/>
            <a:ext cx="7230811" cy="2987693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2755357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F6F0F5-B6AF-286E-1ECE-8FF84D2C9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36E66D87-B68F-9A50-B77F-D4E0F5D5DC58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é feita uma alteração de grade?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4080C3D6-BA15-E423-2461-4772D2ACF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1C4AE86-261E-FBD2-9C48-8929428EFF0B}"/>
              </a:ext>
            </a:extLst>
          </p:cNvPr>
          <p:cNvSpPr/>
          <p:nvPr/>
        </p:nvSpPr>
        <p:spPr>
          <a:xfrm>
            <a:off x="-60961" y="1334598"/>
            <a:ext cx="12522927" cy="5040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FDE8F2C-F5ED-00B9-55B5-FC0F3B4EBB99}"/>
              </a:ext>
            </a:extLst>
          </p:cNvPr>
          <p:cNvSpPr txBox="1"/>
          <p:nvPr/>
        </p:nvSpPr>
        <p:spPr>
          <a:xfrm>
            <a:off x="1619789" y="1518772"/>
            <a:ext cx="9709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dirty="0"/>
              <a:t>Para exportar o Excel dos casos, é necessário clicar em “Exportar”: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97D00E24-C7B4-3507-803C-053482D8E558}"/>
              </a:ext>
            </a:extLst>
          </p:cNvPr>
          <p:cNvSpPr/>
          <p:nvPr/>
        </p:nvSpPr>
        <p:spPr>
          <a:xfrm>
            <a:off x="862447" y="1518772"/>
            <a:ext cx="426724" cy="4345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A0EF85-CB13-2630-04EE-331DE7ACBD74}"/>
              </a:ext>
            </a:extLst>
          </p:cNvPr>
          <p:cNvSpPr txBox="1"/>
          <p:nvPr/>
        </p:nvSpPr>
        <p:spPr>
          <a:xfrm>
            <a:off x="917027" y="1491607"/>
            <a:ext cx="3175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E7E6E6"/>
                </a:solidFill>
              </a:rPr>
              <a:t>6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8D89F53-87D4-B0ED-8250-9F399F5921F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399437" y="2468703"/>
            <a:ext cx="7602129" cy="2995749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2052081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C56640-4D30-4354-5DD0-99FA60D76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B8BB768C-C0CD-713D-3119-7A1F31B0A301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é feita uma alteração de grade?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767A0520-6F74-1B00-5CAD-1C3DDAFDF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DAD12AAF-FC9F-CF6B-A0CC-37068CAC1CAE}"/>
              </a:ext>
            </a:extLst>
          </p:cNvPr>
          <p:cNvSpPr/>
          <p:nvPr/>
        </p:nvSpPr>
        <p:spPr>
          <a:xfrm>
            <a:off x="-60961" y="1334599"/>
            <a:ext cx="12522927" cy="36728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3BB2059-7F69-5322-1311-C4243DC3F36E}"/>
              </a:ext>
            </a:extLst>
          </p:cNvPr>
          <p:cNvSpPr txBox="1"/>
          <p:nvPr/>
        </p:nvSpPr>
        <p:spPr>
          <a:xfrm>
            <a:off x="1619789" y="1518772"/>
            <a:ext cx="9709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dirty="0"/>
              <a:t>Em seguida, alterar o formato do arquivo para XLSX: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4DEA2D1-2AE4-911A-2C85-91DE91275F0D}"/>
              </a:ext>
            </a:extLst>
          </p:cNvPr>
          <p:cNvSpPr/>
          <p:nvPr/>
        </p:nvSpPr>
        <p:spPr>
          <a:xfrm>
            <a:off x="862447" y="1518772"/>
            <a:ext cx="426724" cy="4345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3CE31A9-FE2C-36D4-9263-FE9A2B3F9B6A}"/>
              </a:ext>
            </a:extLst>
          </p:cNvPr>
          <p:cNvSpPr txBox="1"/>
          <p:nvPr/>
        </p:nvSpPr>
        <p:spPr>
          <a:xfrm>
            <a:off x="917027" y="1491607"/>
            <a:ext cx="3175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E7E6E6"/>
                </a:solidFill>
              </a:rPr>
              <a:t>7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8F8EF83-CB46-DCC2-D92E-89154FA618E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534444" y="2075821"/>
            <a:ext cx="3123111" cy="2706358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62DEEE3-8837-C2E0-8129-97CA67D2A022}"/>
              </a:ext>
            </a:extLst>
          </p:cNvPr>
          <p:cNvSpPr txBox="1"/>
          <p:nvPr/>
        </p:nvSpPr>
        <p:spPr>
          <a:xfrm>
            <a:off x="855769" y="5267041"/>
            <a:ext cx="10473784" cy="1029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Em ambos os casos, seja para uma alteração para novos cadastros ou para uma alteração que exija a correção de registros já existentes, é necessário abrir um chamado no ClickUp para que o Anderson e o Heitor realizem a atualização da grade automática do Hub.</a:t>
            </a:r>
          </a:p>
        </p:txBody>
      </p:sp>
    </p:spTree>
    <p:extLst>
      <p:ext uri="{BB962C8B-B14F-4D97-AF65-F5344CB8AC3E}">
        <p14:creationId xmlns:p14="http://schemas.microsoft.com/office/powerpoint/2010/main" val="1848113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0CBCF0-8873-29C9-0634-F0AD178F0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31230503-5F36-7175-B990-6DED3024CB61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é feita uma alteração de grade?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E13BC179-310B-0393-30BB-D409FF0EE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47853388-F1C5-63BE-5B47-D62647588197}"/>
              </a:ext>
            </a:extLst>
          </p:cNvPr>
          <p:cNvSpPr/>
          <p:nvPr/>
        </p:nvSpPr>
        <p:spPr>
          <a:xfrm>
            <a:off x="-60961" y="1334598"/>
            <a:ext cx="12522927" cy="5040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CB7FE91-5881-F272-CA1D-D68747BDC164}"/>
              </a:ext>
            </a:extLst>
          </p:cNvPr>
          <p:cNvSpPr txBox="1"/>
          <p:nvPr/>
        </p:nvSpPr>
        <p:spPr>
          <a:xfrm>
            <a:off x="1345620" y="1491607"/>
            <a:ext cx="97097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dirty="0"/>
              <a:t>Para abrir o ClickUp, é necessário abrir o grupo “Gestão Tech Central de Negócios” no Teams, em seguida clicar no símbolo “+” destacado abaixo, e em “Abertura de Tarefas”: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ACA0A66E-2067-DD39-A363-441CB8C716D3}"/>
              </a:ext>
            </a:extLst>
          </p:cNvPr>
          <p:cNvSpPr/>
          <p:nvPr/>
        </p:nvSpPr>
        <p:spPr>
          <a:xfrm>
            <a:off x="862447" y="1518772"/>
            <a:ext cx="426724" cy="4345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0B3B5B0-18C7-04E3-1417-5AF9F5449FD2}"/>
              </a:ext>
            </a:extLst>
          </p:cNvPr>
          <p:cNvSpPr txBox="1"/>
          <p:nvPr/>
        </p:nvSpPr>
        <p:spPr>
          <a:xfrm>
            <a:off x="917027" y="1491607"/>
            <a:ext cx="3175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E7E6E6"/>
                </a:solidFill>
              </a:rPr>
              <a:t>8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7054C76-A1EA-74A9-6EDE-881075B6233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155985" y="3027856"/>
            <a:ext cx="8089033" cy="2179870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2739680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907E9B-0F97-7B95-6CF7-19C991E5A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3F7EF014-D126-CAB1-9B51-C5C67FB96F08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ClickUp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07CC0444-75CE-0032-E979-5569977B5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55EA1595-3090-779D-B2A5-B76289356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810" y="173609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E8C2780-FE19-4828-8D87-174DC7017D94}"/>
              </a:ext>
            </a:extLst>
          </p:cNvPr>
          <p:cNvSpPr txBox="1"/>
          <p:nvPr/>
        </p:nvSpPr>
        <p:spPr>
          <a:xfrm>
            <a:off x="1075809" y="1084410"/>
            <a:ext cx="9008717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 ClickUp deve ser preenchido de acordo com as seguintes orientações:</a:t>
            </a:r>
            <a:endParaRPr lang="pt-BR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3049AFFC-9CA4-6E9A-74FC-F7CCC19CC86F}"/>
              </a:ext>
            </a:extLst>
          </p:cNvPr>
          <p:cNvSpPr/>
          <p:nvPr/>
        </p:nvSpPr>
        <p:spPr>
          <a:xfrm>
            <a:off x="748937" y="1736099"/>
            <a:ext cx="5162005" cy="4571999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252FBDFE-AF56-0AAA-B560-E16C299AA452}"/>
              </a:ext>
            </a:extLst>
          </p:cNvPr>
          <p:cNvPicPr/>
          <p:nvPr/>
        </p:nvPicPr>
        <p:blipFill>
          <a:blip r:embed="rId4"/>
          <a:srcRect l="2745" r="4584"/>
          <a:stretch>
            <a:fillRect/>
          </a:stretch>
        </p:blipFill>
        <p:spPr>
          <a:xfrm>
            <a:off x="1427115" y="2193299"/>
            <a:ext cx="3805647" cy="3567936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D954BFAB-D425-7AFB-44B6-C4E1AB48FA54}"/>
              </a:ext>
            </a:extLst>
          </p:cNvPr>
          <p:cNvSpPr txBox="1"/>
          <p:nvPr/>
        </p:nvSpPr>
        <p:spPr>
          <a:xfrm>
            <a:off x="6237815" y="2066510"/>
            <a:ext cx="5347063" cy="3727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Nome da demanda:</a:t>
            </a: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Resumir a solicitação que deve ser feita.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E-mail do solicitante:</a:t>
            </a: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Preencher com o seu e-mail.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Tipo de demanda:</a:t>
            </a: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Selecionar “Ajuste de dados.”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Parceiro Solicitante:</a:t>
            </a: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Selecionar “Fairfax.”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Contexto da demanda:</a:t>
            </a: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Indicar para qual ramo/setor é a alteração.</a:t>
            </a:r>
          </a:p>
        </p:txBody>
      </p:sp>
    </p:spTree>
    <p:extLst>
      <p:ext uri="{BB962C8B-B14F-4D97-AF65-F5344CB8AC3E}">
        <p14:creationId xmlns:p14="http://schemas.microsoft.com/office/powerpoint/2010/main" val="3700795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BB6015-9C86-AEE6-97A0-D5925694B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212933ED-A58C-427E-11D9-FBE49BCB6E7B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ClickUp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A077E820-D416-1B9B-38D7-0AFC41DFB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69B02ABB-0304-B7D8-2974-F2B02EB0D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810" y="173609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6825B777-5126-0EA5-123A-194760E9C1F6}"/>
              </a:ext>
            </a:extLst>
          </p:cNvPr>
          <p:cNvSpPr/>
          <p:nvPr/>
        </p:nvSpPr>
        <p:spPr>
          <a:xfrm>
            <a:off x="731520" y="1445623"/>
            <a:ext cx="5179419" cy="4788275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A62D4AE-0E07-7612-2D11-229AA829E9FF}"/>
              </a:ext>
            </a:extLst>
          </p:cNvPr>
          <p:cNvSpPr txBox="1"/>
          <p:nvPr/>
        </p:nvSpPr>
        <p:spPr>
          <a:xfrm>
            <a:off x="6281063" y="1946934"/>
            <a:ext cx="462206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/>
              <a:t>Escopo da demanda:</a:t>
            </a:r>
            <a:r>
              <a:rPr lang="pt-BR" sz="1600" dirty="0"/>
              <a:t> Selecionar “Automação e fluxos de trabalho.”</a:t>
            </a:r>
          </a:p>
          <a:p>
            <a:endParaRPr lang="pt-BR" sz="1600" dirty="0"/>
          </a:p>
          <a:p>
            <a:r>
              <a:rPr lang="pt-BR" sz="1600" b="1" dirty="0"/>
              <a:t> </a:t>
            </a:r>
            <a:endParaRPr lang="pt-BR" sz="1600" dirty="0"/>
          </a:p>
          <a:p>
            <a:r>
              <a:rPr lang="pt-BR" sz="1600" b="1" dirty="0"/>
              <a:t>Descrição da demanda:</a:t>
            </a:r>
            <a:r>
              <a:rPr lang="pt-BR" sz="1600" dirty="0"/>
              <a:t> Descrever em detalhes a alteração, sempre indicando razão social e CNPJ da corretora, nome completo de quem era antes e quem será a nova pessoa que seguirá com as tratativas.</a:t>
            </a:r>
          </a:p>
          <a:p>
            <a:r>
              <a:rPr lang="pt-BR" sz="1600" dirty="0"/>
              <a:t> </a:t>
            </a:r>
          </a:p>
          <a:p>
            <a:endParaRPr lang="pt-BR" sz="1600" dirty="0"/>
          </a:p>
          <a:p>
            <a:r>
              <a:rPr lang="pt-BR" sz="1600" b="1" dirty="0"/>
              <a:t>Prioridade:</a:t>
            </a:r>
            <a:r>
              <a:rPr lang="pt-BR" sz="1600" dirty="0"/>
              <a:t> Selecionar “Alta.”</a:t>
            </a:r>
          </a:p>
          <a:p>
            <a:r>
              <a:rPr lang="pt-BR" sz="1600" dirty="0"/>
              <a:t> </a:t>
            </a:r>
          </a:p>
          <a:p>
            <a:endParaRPr lang="pt-BR" sz="1600" dirty="0"/>
          </a:p>
          <a:p>
            <a:r>
              <a:rPr lang="pt-BR" sz="1600" b="1" dirty="0"/>
              <a:t>Anexos de descrições das demandas</a:t>
            </a:r>
            <a:r>
              <a:rPr lang="pt-BR" sz="1600" dirty="0"/>
              <a:t>: Anexar a planilha de grade atualizada.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D61BCA9-AE1F-544E-F1CA-88854D4B5AB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393372" y="2011680"/>
            <a:ext cx="3863535" cy="3703707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3589760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B6CFBE-72E1-94A8-709E-7F4F3F6AD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8E842DF9-D8CA-95FE-53AA-7148D4F4B53E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ClickUp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888D8426-C6D0-496A-1A38-F105826A7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3533324E-BF10-0BA5-2A7E-5780D032D0DC}"/>
              </a:ext>
            </a:extLst>
          </p:cNvPr>
          <p:cNvSpPr txBox="1"/>
          <p:nvPr/>
        </p:nvSpPr>
        <p:spPr>
          <a:xfrm>
            <a:off x="1236617" y="2534498"/>
            <a:ext cx="9997440" cy="3210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0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Ao finalizar o ClickUp, é necessário enviar o assunto do ticket no grupo do Teams “Gestão Tech Central de Negócios” e a planilha de grade atualizada no grupo do Teams “Mapeamento - Cotações.”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pt-BR" sz="2000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pt-BR" sz="2000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0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Após o envio do ticket e da planilha atualizada, é necessário comunicar o Comercial ou ao solicitante, por meio do Teams e de um e-mail formal, somente após a conclusão de todas as alterações e a confirmação de que elas já estão em vigor.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FE10EED4-C558-0AD1-6846-DB8BE5F6BE21}"/>
              </a:ext>
            </a:extLst>
          </p:cNvPr>
          <p:cNvSpPr/>
          <p:nvPr/>
        </p:nvSpPr>
        <p:spPr>
          <a:xfrm>
            <a:off x="1130161" y="1379305"/>
            <a:ext cx="10252381" cy="823964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9DA0B35-0637-B598-0AD3-A881C6DEB980}"/>
              </a:ext>
            </a:extLst>
          </p:cNvPr>
          <p:cNvSpPr txBox="1"/>
          <p:nvPr/>
        </p:nvSpPr>
        <p:spPr>
          <a:xfrm>
            <a:off x="1236617" y="1583594"/>
            <a:ext cx="8865326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000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PARA FINALIZAR:</a:t>
            </a:r>
          </a:p>
        </p:txBody>
      </p:sp>
    </p:spTree>
    <p:extLst>
      <p:ext uri="{BB962C8B-B14F-4D97-AF65-F5344CB8AC3E}">
        <p14:creationId xmlns:p14="http://schemas.microsoft.com/office/powerpoint/2010/main" val="11096722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DD0FF9-7B18-BB16-A322-4FBBD0764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7062FFA9-9BD8-BA4E-56E2-BBB4BC48920E}"/>
              </a:ext>
            </a:extLst>
          </p:cNvPr>
          <p:cNvSpPr/>
          <p:nvPr/>
        </p:nvSpPr>
        <p:spPr>
          <a:xfrm>
            <a:off x="1171303" y="5060721"/>
            <a:ext cx="9849394" cy="523221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A6BA9085-0F7D-C566-100A-4BEE7BDAE5F1}"/>
              </a:ext>
            </a:extLst>
          </p:cNvPr>
          <p:cNvSpPr/>
          <p:nvPr/>
        </p:nvSpPr>
        <p:spPr>
          <a:xfrm>
            <a:off x="1171303" y="2186204"/>
            <a:ext cx="9849394" cy="31525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DCD439F1-8F9E-517C-E46E-9F5D0AC8D435}"/>
              </a:ext>
            </a:extLst>
          </p:cNvPr>
          <p:cNvSpPr/>
          <p:nvPr/>
        </p:nvSpPr>
        <p:spPr>
          <a:xfrm>
            <a:off x="1171303" y="1739301"/>
            <a:ext cx="9849394" cy="52322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FD2A66F-9434-0756-5110-D22D23C54D6E}"/>
              </a:ext>
            </a:extLst>
          </p:cNvPr>
          <p:cNvSpPr txBox="1"/>
          <p:nvPr/>
        </p:nvSpPr>
        <p:spPr>
          <a:xfrm>
            <a:off x="5101840" y="152520"/>
            <a:ext cx="651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Checklist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F83957AF-729F-C8B4-46F2-2C24F1E1B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FAA1506B-3E72-FAA1-08EE-7D720B622DDC}"/>
              </a:ext>
            </a:extLst>
          </p:cNvPr>
          <p:cNvSpPr txBox="1"/>
          <p:nvPr/>
        </p:nvSpPr>
        <p:spPr>
          <a:xfrm>
            <a:off x="1288867" y="1770400"/>
            <a:ext cx="6740434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None/>
            </a:pPr>
            <a:r>
              <a:rPr lang="pt-BR" sz="2400" b="1" kern="15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Checklist Final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040ED31-1715-C2FA-E7C0-213851A8916E}"/>
              </a:ext>
            </a:extLst>
          </p:cNvPr>
          <p:cNvSpPr txBox="1"/>
          <p:nvPr/>
        </p:nvSpPr>
        <p:spPr>
          <a:xfrm>
            <a:off x="1936915" y="2591908"/>
            <a:ext cx="4080707" cy="2608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50" dirty="0">
                <a:effectLst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Última versão da grade validada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50" dirty="0">
                <a:effectLst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Alteração confirmada no Join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50" dirty="0">
                <a:effectLst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pt-BR" sz="2000" dirty="0"/>
              <a:t>Formulário preenchido corretamente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50" dirty="0">
                <a:effectLst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De/Para validado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50" dirty="0">
                <a:effectLst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ClickUp criado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FE78529-7FB0-A0A6-7E43-BEED44BA2939}"/>
              </a:ext>
            </a:extLst>
          </p:cNvPr>
          <p:cNvSpPr txBox="1"/>
          <p:nvPr/>
        </p:nvSpPr>
        <p:spPr>
          <a:xfrm>
            <a:off x="6351421" y="2591908"/>
            <a:ext cx="6740434" cy="1797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50" dirty="0">
                <a:effectLst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TEC acionado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50" dirty="0">
                <a:effectLst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Comunicações realizadas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50" dirty="0">
                <a:effectLst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Validação concluída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50" dirty="0">
                <a:effectLst/>
                <a:ea typeface="Aptos" panose="020B0004020202020204" pitchFamily="34" charset="0"/>
                <a:cs typeface="Segoe UI Symbol" panose="020B0502040204020203" pitchFamily="34" charset="0"/>
              </a:rPr>
              <a:t>☐</a:t>
            </a:r>
            <a:r>
              <a:rPr lang="pt-BR" sz="20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Solicitante informado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44327E07-AC42-D431-DAC0-EB100A4037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70519">
            <a:off x="6578586" y="4141039"/>
            <a:ext cx="223208" cy="349553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D8BCED06-E4DC-7E4C-D2FD-7A63633DF208}"/>
              </a:ext>
            </a:extLst>
          </p:cNvPr>
          <p:cNvSpPr txBox="1"/>
          <p:nvPr/>
        </p:nvSpPr>
        <p:spPr>
          <a:xfrm>
            <a:off x="2889416" y="5754511"/>
            <a:ext cx="6413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Confira todos estes passos para finalizar o processo de alteração de grade.</a:t>
            </a:r>
            <a:endParaRPr lang="pt-BR" sz="1600" b="1" dirty="0"/>
          </a:p>
        </p:txBody>
      </p:sp>
    </p:spTree>
    <p:extLst>
      <p:ext uri="{BB962C8B-B14F-4D97-AF65-F5344CB8AC3E}">
        <p14:creationId xmlns:p14="http://schemas.microsoft.com/office/powerpoint/2010/main" val="3054657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902A6-9098-5E51-4A4E-43603B685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7D3C6294-82EB-EBA2-5215-82B447656F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A0D37598-00EF-348F-A3CA-82EFE370A9BD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51F745CD-9B11-2394-AC76-AA7F47058C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D34BE088-6235-DAA6-C937-81AF754EA444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93F713A5-7D2B-6276-5AB6-518097D35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B7A25A69-1C5A-978B-746F-F5045CD8D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17D47252-EBBF-AAF8-B2C9-AF0333D03C1F}"/>
              </a:ext>
            </a:extLst>
          </p:cNvPr>
          <p:cNvSpPr txBox="1"/>
          <p:nvPr/>
        </p:nvSpPr>
        <p:spPr>
          <a:xfrm>
            <a:off x="4675342" y="2607852"/>
            <a:ext cx="64890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Agradecemos a atenção!</a:t>
            </a:r>
          </a:p>
          <a:p>
            <a:r>
              <a:rPr lang="pt-BR" sz="4400" b="1" dirty="0">
                <a:solidFill>
                  <a:schemeClr val="bg1"/>
                </a:solidFill>
              </a:rPr>
              <a:t>Central de Negócios</a:t>
            </a: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C85F5ED7-F03F-2462-016F-03702421E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5595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eonik FF">
      <a:majorFont>
        <a:latin typeface="Aeonik Black"/>
        <a:ea typeface=""/>
        <a:cs typeface=""/>
      </a:majorFont>
      <a:minorFont>
        <a:latin typeface="Aeon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  <wetp:taskpane dockstate="right" visibility="0" width="525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025A256A-574D-4107-9562-C9941B128C2C}">
  <we:reference id="wa200001745" version="1.0.1.5" store="pt-BR" storeType="OMEX"/>
  <we:alternateReferences>
    <we:reference id="WA200001745" version="1.0.1.5" store="WA200001745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AE2D6669-119C-4A55-901B-D1843B9F571D}">
  <we:reference id="wa104038830" version="1.0.0.3" store="pt-B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44824392CA7E4C9ED3FBA455B14E8F" ma:contentTypeVersion="15" ma:contentTypeDescription="Crie um novo documento." ma:contentTypeScope="" ma:versionID="40b450999035750596bceb2efcc081b0">
  <xsd:schema xmlns:xsd="http://www.w3.org/2001/XMLSchema" xmlns:xs="http://www.w3.org/2001/XMLSchema" xmlns:p="http://schemas.microsoft.com/office/2006/metadata/properties" xmlns:ns2="94852d83-9a02-44d6-8fa9-e81b400f8047" xmlns:ns3="3d1cf084-92fd-4cb1-823e-63f3307cf984" targetNamespace="http://schemas.microsoft.com/office/2006/metadata/properties" ma:root="true" ma:fieldsID="dc50d8d1a9420e9cc22595a36572266b" ns2:_="" ns3:_="">
    <xsd:import namespace="94852d83-9a02-44d6-8fa9-e81b400f8047"/>
    <xsd:import namespace="3d1cf084-92fd-4cb1-823e-63f3307cf9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852d83-9a02-44d6-8fa9-e81b400f80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65d3da88-f359-4992-aef6-748b5b7ccf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1cf084-92fd-4cb1-823e-63f3307cf98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fc1f687-aeeb-426b-8bf0-b990d9656e7a}" ma:internalName="TaxCatchAll" ma:showField="CatchAllData" ma:web="3d1cf084-92fd-4cb1-823e-63f3307cf9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4852d83-9a02-44d6-8fa9-e81b400f8047">
      <Terms xmlns="http://schemas.microsoft.com/office/infopath/2007/PartnerControls"/>
    </lcf76f155ced4ddcb4097134ff3c332f>
    <TaxCatchAll xmlns="3d1cf084-92fd-4cb1-823e-63f3307cf984" xsi:nil="true"/>
  </documentManagement>
</p:properties>
</file>

<file path=customXml/itemProps1.xml><?xml version="1.0" encoding="utf-8"?>
<ds:datastoreItem xmlns:ds="http://schemas.openxmlformats.org/officeDocument/2006/customXml" ds:itemID="{CB999B4F-99AD-41AD-90D3-EEBA1B3D46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C9448FB-B9E2-4F13-830A-3AEF09B1B5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852d83-9a02-44d6-8fa9-e81b400f8047"/>
    <ds:schemaRef ds:uri="3d1cf084-92fd-4cb1-823e-63f3307cf9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669F863-5E38-4A5E-89C6-50B4CFF67093}">
  <ds:schemaRefs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3d1cf084-92fd-4cb1-823e-63f3307cf984"/>
    <ds:schemaRef ds:uri="94852d83-9a02-44d6-8fa9-e81b400f8047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0128b308-5114-4a5d-af78-58f6f8a3df5b}" enabled="1" method="Standard" siteId="{bfd37ff5-1d50-4da1-b4a2-5646bffc1c1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Painel de Qualidade - Central de Negócios (1)</Template>
  <TotalTime>235</TotalTime>
  <Words>1139</Words>
  <Application>Microsoft Office PowerPoint</Application>
  <PresentationFormat>Widescreen</PresentationFormat>
  <Paragraphs>144</Paragraphs>
  <Slides>21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9" baseType="lpstr">
      <vt:lpstr>MS Mincho</vt:lpstr>
      <vt:lpstr>Aeonik</vt:lpstr>
      <vt:lpstr>Aeonik Black</vt:lpstr>
      <vt:lpstr>Aptos</vt:lpstr>
      <vt:lpstr>Arial</vt:lpstr>
      <vt:lpstr>Symbol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Camila Sardinha Gomes</dc:creator>
  <cp:lastModifiedBy>Camila Sardinha Gomes</cp:lastModifiedBy>
  <cp:revision>2</cp:revision>
  <dcterms:created xsi:type="dcterms:W3CDTF">2026-07-22T16:49:20Z</dcterms:created>
  <dcterms:modified xsi:type="dcterms:W3CDTF">2026-08-31T15:10:06Z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0x0101007D44824392CA7E4C9ED3FBA455B14E8F</vt:lpwstr>
  </property>
  <property fmtid="{D5CDD505-2E9C-101B-9397-08002B2CF9AE}" pid="3" name="MediaServiceImageTags">
    <vt:lpwstr/>
  </property>
  <property fmtid="{D5CDD505-2E9C-101B-9397-08002B2CF9AE}" pid="4" name="Order">
    <vt:r8>1790000</vt:r8>
  </property>
</Properties>
</file>