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861" r:id="rId5"/>
    <p:sldId id="946" r:id="rId6"/>
    <p:sldId id="947" r:id="rId7"/>
    <p:sldId id="948" r:id="rId8"/>
    <p:sldId id="962" r:id="rId9"/>
    <p:sldId id="949" r:id="rId10"/>
    <p:sldId id="963" r:id="rId11"/>
    <p:sldId id="964" r:id="rId12"/>
    <p:sldId id="950" r:id="rId13"/>
    <p:sldId id="951" r:id="rId14"/>
    <p:sldId id="952" r:id="rId15"/>
    <p:sldId id="953" r:id="rId16"/>
    <p:sldId id="954" r:id="rId17"/>
    <p:sldId id="969" r:id="rId18"/>
    <p:sldId id="970" r:id="rId19"/>
    <p:sldId id="967" r:id="rId20"/>
    <p:sldId id="956" r:id="rId21"/>
    <p:sldId id="957" r:id="rId22"/>
    <p:sldId id="971" r:id="rId23"/>
    <p:sldId id="966" r:id="rId24"/>
    <p:sldId id="960" r:id="rId25"/>
    <p:sldId id="961" r:id="rId26"/>
    <p:sldId id="968" r:id="rId2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6E6"/>
    <a:srgbClr val="2E75B6"/>
    <a:srgbClr val="D3DEE8"/>
    <a:srgbClr val="FFFFFF"/>
    <a:srgbClr val="3D7A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71B20B-B8D6-4F3B-18FB-2C59E6FED60A}" v="8" dt="2026-07-28T12:03:57.2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Estilo Médio 4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Estilo Médio 3 - Ênfas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8" autoAdjust="0"/>
    <p:restoredTop sz="94660"/>
  </p:normalViewPr>
  <p:slideViewPr>
    <p:cSldViewPr snapToGrid="0">
      <p:cViewPr varScale="1">
        <p:scale>
          <a:sx n="88" d="100"/>
          <a:sy n="88" d="100"/>
        </p:scale>
        <p:origin x="610" y="7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a Sardinha Gomes" userId="890460c5-22ab-402e-a60d-fc032408a551" providerId="ADAL" clId="{1903857B-A1DD-4136-B3A7-7943CD2C25A5}"/>
    <pc:docChg chg="modSld">
      <pc:chgData name="Camila Sardinha Gomes" userId="890460c5-22ab-402e-a60d-fc032408a551" providerId="ADAL" clId="{1903857B-A1DD-4136-B3A7-7943CD2C25A5}" dt="2026-07-28T12:05:20.127" v="0" actId="1076"/>
      <pc:docMkLst>
        <pc:docMk/>
      </pc:docMkLst>
      <pc:sldChg chg="modSp mod">
        <pc:chgData name="Camila Sardinha Gomes" userId="890460c5-22ab-402e-a60d-fc032408a551" providerId="ADAL" clId="{1903857B-A1DD-4136-B3A7-7943CD2C25A5}" dt="2026-07-28T12:05:20.127" v="0" actId="1076"/>
        <pc:sldMkLst>
          <pc:docMk/>
          <pc:sldMk cId="709106433" sldId="946"/>
        </pc:sldMkLst>
        <pc:spChg chg="mod">
          <ac:chgData name="Camila Sardinha Gomes" userId="890460c5-22ab-402e-a60d-fc032408a551" providerId="ADAL" clId="{1903857B-A1DD-4136-B3A7-7943CD2C25A5}" dt="2026-07-28T12:05:20.127" v="0" actId="1076"/>
          <ac:spMkLst>
            <pc:docMk/>
            <pc:sldMk cId="709106433" sldId="946"/>
            <ac:spMk id="10" creationId="{7806A2C3-1075-74EA-793A-89A3E354FE16}"/>
          </ac:spMkLst>
        </pc:spChg>
      </pc:sldChg>
    </pc:docChg>
  </pc:docChgLst>
  <pc:docChgLst>
    <pc:chgData name="Camila Sardinha Gomes" userId="S::cagomes@fairfax.com.br::890460c5-22ab-402e-a60d-fc032408a551" providerId="AD" clId="Web-{AA71B20B-B8D6-4F3B-18FB-2C59E6FED60A}"/>
    <pc:docChg chg="modSld">
      <pc:chgData name="Camila Sardinha Gomes" userId="S::cagomes@fairfax.com.br::890460c5-22ab-402e-a60d-fc032408a551" providerId="AD" clId="Web-{AA71B20B-B8D6-4F3B-18FB-2C59E6FED60A}" dt="2026-07-28T12:03:56.343" v="6" actId="20577"/>
      <pc:docMkLst>
        <pc:docMk/>
      </pc:docMkLst>
      <pc:sldChg chg="modSp">
        <pc:chgData name="Camila Sardinha Gomes" userId="S::cagomes@fairfax.com.br::890460c5-22ab-402e-a60d-fc032408a551" providerId="AD" clId="Web-{AA71B20B-B8D6-4F3B-18FB-2C59E6FED60A}" dt="2026-07-28T12:03:04.327" v="0" actId="14100"/>
        <pc:sldMkLst>
          <pc:docMk/>
          <pc:sldMk cId="709106433" sldId="946"/>
        </pc:sldMkLst>
        <pc:spChg chg="mod">
          <ac:chgData name="Camila Sardinha Gomes" userId="S::cagomes@fairfax.com.br::890460c5-22ab-402e-a60d-fc032408a551" providerId="AD" clId="Web-{AA71B20B-B8D6-4F3B-18FB-2C59E6FED60A}" dt="2026-07-28T12:03:04.327" v="0" actId="14100"/>
          <ac:spMkLst>
            <pc:docMk/>
            <pc:sldMk cId="709106433" sldId="946"/>
            <ac:spMk id="8" creationId="{C334287D-2C8A-B954-D449-3ACECA107281}"/>
          </ac:spMkLst>
        </pc:spChg>
      </pc:sldChg>
      <pc:sldChg chg="modSp">
        <pc:chgData name="Camila Sardinha Gomes" userId="S::cagomes@fairfax.com.br::890460c5-22ab-402e-a60d-fc032408a551" providerId="AD" clId="Web-{AA71B20B-B8D6-4F3B-18FB-2C59E6FED60A}" dt="2026-07-28T12:03:38.937" v="2" actId="14100"/>
        <pc:sldMkLst>
          <pc:docMk/>
          <pc:sldMk cId="1210636556" sldId="951"/>
        </pc:sldMkLst>
        <pc:spChg chg="mod">
          <ac:chgData name="Camila Sardinha Gomes" userId="S::cagomes@fairfax.com.br::890460c5-22ab-402e-a60d-fc032408a551" providerId="AD" clId="Web-{AA71B20B-B8D6-4F3B-18FB-2C59E6FED60A}" dt="2026-07-28T12:03:38.937" v="2" actId="14100"/>
          <ac:spMkLst>
            <pc:docMk/>
            <pc:sldMk cId="1210636556" sldId="951"/>
            <ac:spMk id="4" creationId="{87545F6E-5102-BD0E-E0FE-463BB2B6810D}"/>
          </ac:spMkLst>
        </pc:spChg>
      </pc:sldChg>
      <pc:sldChg chg="modSp">
        <pc:chgData name="Camila Sardinha Gomes" userId="S::cagomes@fairfax.com.br::890460c5-22ab-402e-a60d-fc032408a551" providerId="AD" clId="Web-{AA71B20B-B8D6-4F3B-18FB-2C59E6FED60A}" dt="2026-07-28T12:03:56.343" v="6" actId="20577"/>
        <pc:sldMkLst>
          <pc:docMk/>
          <pc:sldMk cId="2807716896" sldId="953"/>
        </pc:sldMkLst>
        <pc:spChg chg="mod">
          <ac:chgData name="Camila Sardinha Gomes" userId="S::cagomes@fairfax.com.br::890460c5-22ab-402e-a60d-fc032408a551" providerId="AD" clId="Web-{AA71B20B-B8D6-4F3B-18FB-2C59E6FED60A}" dt="2026-07-28T12:03:56.343" v="6" actId="20577"/>
          <ac:spMkLst>
            <pc:docMk/>
            <pc:sldMk cId="2807716896" sldId="953"/>
            <ac:spMk id="12" creationId="{8CC257EF-B667-A434-690E-67D34176CC05}"/>
          </ac:spMkLst>
        </pc:spChg>
      </pc:sldChg>
      <pc:sldChg chg="modSp">
        <pc:chgData name="Camila Sardinha Gomes" userId="S::cagomes@fairfax.com.br::890460c5-22ab-402e-a60d-fc032408a551" providerId="AD" clId="Web-{AA71B20B-B8D6-4F3B-18FB-2C59E6FED60A}" dt="2026-07-28T12:03:28.233" v="1" actId="14100"/>
        <pc:sldMkLst>
          <pc:docMk/>
          <pc:sldMk cId="1846505704" sldId="964"/>
        </pc:sldMkLst>
        <pc:spChg chg="mod">
          <ac:chgData name="Camila Sardinha Gomes" userId="S::cagomes@fairfax.com.br::890460c5-22ab-402e-a60d-fc032408a551" providerId="AD" clId="Web-{AA71B20B-B8D6-4F3B-18FB-2C59E6FED60A}" dt="2026-07-28T12:03:28.233" v="1" actId="14100"/>
          <ac:spMkLst>
            <pc:docMk/>
            <pc:sldMk cId="1846505704" sldId="964"/>
            <ac:spMk id="14" creationId="{06248C69-F33C-5CE1-AC25-F1181306F7C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5CA1873E-5710-CAAC-CD21-7C6791ABBD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F4EF4A9-432C-9638-F0B1-2F954C52F8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9B19E-A939-4374-897F-65BEBE569F01}" type="datetime1">
              <a:rPr lang="pt-BR" smtClean="0"/>
              <a:t>28/07/2026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5B0931B-C8D9-4066-77F7-3945A32AEB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Central de Pedidos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21DE7AA-3EAD-B85E-DDC9-FC36882A27D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E43DC4-F0DE-4D13-B049-E330CC9AA8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2124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CC4D8C-4DDA-490D-B1A2-666EDE380098}" type="datetime1">
              <a:rPr lang="pt-BR" smtClean="0"/>
              <a:t>28/07/2026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Central de Pedidos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948FDE-25BF-4FC3-B41A-584A5700BE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74141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0697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2848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B8BF2-574B-77CC-9904-0CA9B7AE2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50AD540-3F31-3BF4-CFE6-80E8D6CB0F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BFB8592-76F6-0CEF-D21D-A785E34DE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04704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5664B-35F4-8A41-DAA3-C625B1767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42F5E55-5335-F35E-CE66-08C554A3CE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6385858-508A-F413-63BD-69F1D4AE5D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970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134DF-0BAE-2E80-DDCC-6DA5BE0FB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59AAD9D-F003-3401-F127-083ADD9DBD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4D4E092-5A6D-CD3E-AA7B-8FAB9B7DC3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46985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2CA76-3496-10AC-ACF0-CF5348FB6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6E066B4-1957-2578-EB69-DDD87B8C16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E535292-95C9-8B9D-5A0F-81387928DE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8360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EA49-BFDA-710B-1E3A-38E28086A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B03292B-DE7B-43C3-455B-2A5FE1A89C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38CFE41-FCC7-6F3F-564F-9819483DE6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365512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F1BF2-22AA-34E0-B91B-B0B4833A1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1418E9C-D193-A796-E99B-4E9C28FAF1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ACB7A66-AC57-C855-45EF-F76A8E908C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339777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D170C-E079-DED2-A668-B5E5D4855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F8CE044-38CF-6F5A-C5F8-A2DE715BC7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94B5EFD-B1DD-A29D-799D-6B3C4885F8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0383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761690-6B7B-38F1-9C56-5772DA9BE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3FC181-AB74-EBA4-598F-8CEC60046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BA7BFB-E354-A119-7DEF-BE245FDE0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3BFA17-D7E1-1210-5E40-D2921288B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CC44ED-554E-9EAF-06EA-0F9CE7BDC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1404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C0B75-8A8A-3037-71E1-823615C7F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0D613E-F857-7605-74FB-5F826233C9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9E3C4D-BA36-33DC-4943-343F1E7F1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C33D0D-EC9A-6E84-7202-E05C439D0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E1FCB7-BD2B-5141-D6B8-FDABCF25F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 descr="Interface gráfica do usuário&#10;&#10;Descrição gerada automaticamente com confiança baixa">
            <a:extLst>
              <a:ext uri="{FF2B5EF4-FFF2-40B4-BE49-F238E27FC236}">
                <a16:creationId xmlns:a16="http://schemas.microsoft.com/office/drawing/2014/main" id="{1BE8B60E-93B8-58D4-D337-E4BF4ED50A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96" t="25871" r="33431" b="29610"/>
          <a:stretch/>
        </p:blipFill>
        <p:spPr>
          <a:xfrm>
            <a:off x="11858400" y="6585400"/>
            <a:ext cx="206599" cy="165945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17C8774B-D48C-AB2F-16B4-A2E444978E5C}"/>
              </a:ext>
            </a:extLst>
          </p:cNvPr>
          <p:cNvGrpSpPr/>
          <p:nvPr userDrawn="1"/>
        </p:nvGrpSpPr>
        <p:grpSpPr>
          <a:xfrm>
            <a:off x="-2277571" y="-11915"/>
            <a:ext cx="7807515" cy="6858000"/>
            <a:chOff x="6096000" y="0"/>
            <a:chExt cx="7807515" cy="6858000"/>
          </a:xfrm>
        </p:grpSpPr>
        <p:pic>
          <p:nvPicPr>
            <p:cNvPr id="9" name="Imagem 8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16D06B54-EA66-FC3A-12F2-FBC83DF88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0869" y="0"/>
              <a:ext cx="4052646" cy="6858000"/>
            </a:xfrm>
            <a:prstGeom prst="rect">
              <a:avLst/>
            </a:prstGeom>
          </p:spPr>
        </p:pic>
        <p:pic>
          <p:nvPicPr>
            <p:cNvPr id="10" name="Imagem 9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B1513F36-AD4B-114A-5D5E-6999933525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0"/>
              <a:ext cx="4052646" cy="6858000"/>
            </a:xfrm>
            <a:prstGeom prst="rect">
              <a:avLst/>
            </a:prstGeom>
          </p:spPr>
        </p:pic>
      </p:grp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E0D73121-69B0-3E0E-48E5-55CFE840B1A5}"/>
              </a:ext>
            </a:extLst>
          </p:cNvPr>
          <p:cNvCxnSpPr>
            <a:cxnSpLocks/>
          </p:cNvCxnSpPr>
          <p:nvPr userDrawn="1"/>
        </p:nvCxnSpPr>
        <p:spPr>
          <a:xfrm flipH="1">
            <a:off x="4833257" y="6662574"/>
            <a:ext cx="6995384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800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810CF6-42F6-03F9-335B-B9C47DA52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0A4931-7E9F-CDC4-2DB9-5CCCF933C1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6745BB-5408-83D5-9590-8349FD039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9248F1-0C23-3020-BA2B-2BDD0F421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CD8236-7C28-DE4F-BB97-B42168901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9445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F9CF8C-6680-409A-6F47-D9C928FE6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2EC7D1-6AD2-EF0D-614A-5DFE83A4F2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BC5CC73-15A8-8D2A-94CA-E3C3876AC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33EF218-889C-9206-A921-235D7EF09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7F05974-6291-23ED-8AD5-561ACCDA2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673D7F8-F80C-E01F-ECC8-AA48FB93E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6439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8D529-162A-016E-3373-2BAE11572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144A916-0FB2-3788-3D97-6028514F4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08CA3D-61F7-6E32-8161-55623666E5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D985441-E23C-8584-626F-971A6592FD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0A882AB-98E2-0D0E-F9E3-88CCD5632B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EB262BA-E395-558E-E6A6-9AB8C538C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F89863E-F5D0-EEF3-CD0A-3D23F22F6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55C9321-0481-6E23-E3D7-C0BE5AF75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507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26AF6C-F1AA-6F60-33B4-B902CB41E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AAA0E99-0C94-3867-E5D9-19CB8802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5039AFF-A466-7EBC-0226-E1E4FF054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86778BF-B31F-C343-AFC2-1CDF53779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809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3DD19A0-08F9-95F3-085E-6199E4BC1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55F0E6A-C1D1-8DBC-B502-B4CE128B4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9ACC279-75F4-28D2-172F-869EDCBE0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6696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95AFC7-183F-79F9-4843-EA36E3802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F3E03E-BFD7-9962-9B0B-E33DC129F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30A59B8-AEDB-AFD1-A2C0-41D5EF5119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A71AD11-4630-A797-9401-B93399AC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730643-76F0-F6BC-1863-21761E6D0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0663AF3-09D3-EF6C-E55A-7430EFC78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345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9A6BB0-884C-08E1-399A-0D6EF2856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3599EF8-23E5-E8BD-1829-367924886A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D898216-8ED9-2927-8D71-AA92785D0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99364A7-75C1-51D8-D8F3-3B5A708A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716D8F-89F1-C676-AF6B-B0069825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7F9876F-3F91-2FA4-1D10-81078B5CD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0155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F40C0-6A25-A7AC-46D8-8A11400D9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C6190CD-FC0E-BDB2-5FCA-1705BBD250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8E6A6F-F1D4-9D83-D79C-481EE491C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DF10F9-097B-DDAF-235C-B3F074855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729DB7-1A4B-AED1-BFD5-D762A425F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9237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A2CE459-A290-3153-E83E-EC28EC7264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1B921C3-548C-BE25-D3F3-D15E3B195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9F99472-2EE5-F647-1FA5-BE078502F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7EA2EF-5356-C0F8-F443-E23360BB2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C26B07-2ECD-E43F-E142-EF484F0FA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9580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8C2BB78B-34D2-7C52-ABA2-0CD50F2A4ED6}"/>
              </a:ext>
            </a:extLst>
          </p:cNvPr>
          <p:cNvCxnSpPr>
            <a:cxnSpLocks/>
          </p:cNvCxnSpPr>
          <p:nvPr userDrawn="1"/>
        </p:nvCxnSpPr>
        <p:spPr>
          <a:xfrm flipH="1">
            <a:off x="5090160" y="613882"/>
            <a:ext cx="710184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8F116FD2-C8DA-B346-96D0-D9C811DC10B2}"/>
              </a:ext>
            </a:extLst>
          </p:cNvPr>
          <p:cNvCxnSpPr>
            <a:cxnSpLocks/>
          </p:cNvCxnSpPr>
          <p:nvPr userDrawn="1"/>
        </p:nvCxnSpPr>
        <p:spPr>
          <a:xfrm flipH="1">
            <a:off x="5090160" y="613882"/>
            <a:ext cx="7101840" cy="0"/>
          </a:xfrm>
          <a:prstGeom prst="line">
            <a:avLst/>
          </a:prstGeom>
          <a:ln w="3175">
            <a:solidFill>
              <a:srgbClr val="012A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7889AA4C-6C88-3134-DBD2-20D2E0509D12}"/>
              </a:ext>
            </a:extLst>
          </p:cNvPr>
          <p:cNvGrpSpPr/>
          <p:nvPr userDrawn="1"/>
        </p:nvGrpSpPr>
        <p:grpSpPr>
          <a:xfrm>
            <a:off x="-1276855" y="0"/>
            <a:ext cx="7807515" cy="6858000"/>
            <a:chOff x="6096000" y="0"/>
            <a:chExt cx="7807515" cy="6858000"/>
          </a:xfrm>
        </p:grpSpPr>
        <p:pic>
          <p:nvPicPr>
            <p:cNvPr id="32" name="Imagem 31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47D06B5F-BF30-2ED9-7373-08D40B97E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0869" y="0"/>
              <a:ext cx="4052646" cy="6858000"/>
            </a:xfrm>
            <a:prstGeom prst="rect">
              <a:avLst/>
            </a:prstGeom>
          </p:spPr>
        </p:pic>
        <p:pic>
          <p:nvPicPr>
            <p:cNvPr id="33" name="Imagem 32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9991D78F-E364-790A-ED56-ABA7FE510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0"/>
              <a:ext cx="4052646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3398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241C53A-74A9-9BFC-0546-039ED1FC5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432DC33-1049-FF15-144D-804C52441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86BF4B-0ED4-7D96-1785-05CD907A5D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494C75-DFF1-DCB1-02CD-7D3DA9BFBB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8F9D70-EC73-6AF0-72DB-36F82CB73E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8240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1.wdp"/><Relationship Id="rId7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.pn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0F528ACB-54DC-CCB0-B24D-277504C05E2C}"/>
              </a:ext>
            </a:extLst>
          </p:cNvPr>
          <p:cNvSpPr/>
          <p:nvPr/>
        </p:nvSpPr>
        <p:spPr>
          <a:xfrm>
            <a:off x="0" y="4935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6771C654-4524-760B-D880-2A58686B4A03}"/>
              </a:ext>
            </a:extLst>
          </p:cNvPr>
          <p:cNvGrpSpPr/>
          <p:nvPr/>
        </p:nvGrpSpPr>
        <p:grpSpPr>
          <a:xfrm>
            <a:off x="-3038595" y="530712"/>
            <a:ext cx="7713937" cy="6277938"/>
            <a:chOff x="-4221480" y="-379051"/>
            <a:chExt cx="8808137" cy="7685690"/>
          </a:xfrm>
        </p:grpSpPr>
        <p:pic>
          <p:nvPicPr>
            <p:cNvPr id="24" name="Imagem 23" descr="Uma imagem contendo Logotipo&#10;&#10;Descrição gerada automaticamente">
              <a:extLst>
                <a:ext uri="{FF2B5EF4-FFF2-40B4-BE49-F238E27FC236}">
                  <a16:creationId xmlns:a16="http://schemas.microsoft.com/office/drawing/2014/main" id="{D10F7FEC-D254-EB4E-337B-2A58E2AF4C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69" t="15299" r="65994" b="41437"/>
            <a:stretch/>
          </p:blipFill>
          <p:spPr>
            <a:xfrm>
              <a:off x="-3985843" y="-379051"/>
              <a:ext cx="8572500" cy="7685690"/>
            </a:xfrm>
            <a:prstGeom prst="rect">
              <a:avLst/>
            </a:prstGeom>
          </p:spPr>
        </p:pic>
        <p:grpSp>
          <p:nvGrpSpPr>
            <p:cNvPr id="25" name="Agrupar 24">
              <a:extLst>
                <a:ext uri="{FF2B5EF4-FFF2-40B4-BE49-F238E27FC236}">
                  <a16:creationId xmlns:a16="http://schemas.microsoft.com/office/drawing/2014/main" id="{43525644-5B2C-8AF1-DEB3-F18F6EE276EE}"/>
                </a:ext>
              </a:extLst>
            </p:cNvPr>
            <p:cNvGrpSpPr/>
            <p:nvPr/>
          </p:nvGrpSpPr>
          <p:grpSpPr>
            <a:xfrm>
              <a:off x="-4221480" y="0"/>
              <a:ext cx="7807515" cy="6858000"/>
              <a:chOff x="6096000" y="0"/>
              <a:chExt cx="7807515" cy="6858000"/>
            </a:xfrm>
          </p:grpSpPr>
          <p:pic>
            <p:nvPicPr>
              <p:cNvPr id="26" name="Imagem 25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0AC0404F-2BF3-4B40-5292-019739F78C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50869" y="0"/>
                <a:ext cx="4052646" cy="6858000"/>
              </a:xfrm>
              <a:prstGeom prst="rect">
                <a:avLst/>
              </a:prstGeom>
            </p:spPr>
          </p:pic>
          <p:pic>
            <p:nvPicPr>
              <p:cNvPr id="27" name="Imagem 26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AC2B3352-B7E6-8B47-4C7F-F5A805D11F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6000" y="0"/>
                <a:ext cx="4052646" cy="6858000"/>
              </a:xfrm>
              <a:prstGeom prst="rect">
                <a:avLst/>
              </a:prstGeom>
            </p:spPr>
          </p:pic>
        </p:grp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9CE591DC-9B4D-AA1B-9BC9-D7795D259344}"/>
              </a:ext>
            </a:extLst>
          </p:cNvPr>
          <p:cNvSpPr txBox="1"/>
          <p:nvPr/>
        </p:nvSpPr>
        <p:spPr>
          <a:xfrm>
            <a:off x="4602947" y="2979540"/>
            <a:ext cx="6718196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Tickets: definições e tutoriais</a:t>
            </a:r>
          </a:p>
          <a:p>
            <a:r>
              <a:rPr lang="pt-BR" sz="4000" b="1">
                <a:solidFill>
                  <a:schemeClr val="bg1"/>
                </a:solidFill>
              </a:rPr>
              <a:t>Central de Negócios</a:t>
            </a:r>
            <a:endParaRPr lang="pt-BR" sz="1200">
              <a:solidFill>
                <a:schemeClr val="bg1"/>
              </a:solidFill>
              <a:latin typeface="Aptos"/>
            </a:endParaRPr>
          </a:p>
        </p:txBody>
      </p:sp>
      <p:pic>
        <p:nvPicPr>
          <p:cNvPr id="2" name="Imagem 1" descr="Uma imagem contendo Logotipo&#10;&#10;Descrição gerada automaticamente">
            <a:extLst>
              <a:ext uri="{FF2B5EF4-FFF2-40B4-BE49-F238E27FC236}">
                <a16:creationId xmlns:a16="http://schemas.microsoft.com/office/drawing/2014/main" id="{EA465374-2D2E-AD17-EEDA-372C908246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18" y="145672"/>
            <a:ext cx="1722214" cy="53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067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C334287D-2C8A-B954-D449-3ACECA107281}"/>
              </a:ext>
            </a:extLst>
          </p:cNvPr>
          <p:cNvSpPr/>
          <p:nvPr/>
        </p:nvSpPr>
        <p:spPr>
          <a:xfrm>
            <a:off x="1097579" y="5182394"/>
            <a:ext cx="10254042" cy="906349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6D7F072A-9F5F-576E-C69A-86C428AAF031}"/>
              </a:ext>
            </a:extLst>
          </p:cNvPr>
          <p:cNvSpPr/>
          <p:nvPr/>
        </p:nvSpPr>
        <p:spPr>
          <a:xfrm>
            <a:off x="1108949" y="3778828"/>
            <a:ext cx="10254042" cy="1053737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FD3D51B-9E62-0302-B72D-7A02A56E3947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Definições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66F60489-4DEF-54AC-34EC-090B6D195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1199881E-A9F7-0756-2DED-95AE5DD884CE}"/>
              </a:ext>
            </a:extLst>
          </p:cNvPr>
          <p:cNvSpPr txBox="1"/>
          <p:nvPr/>
        </p:nvSpPr>
        <p:spPr>
          <a:xfrm>
            <a:off x="1075808" y="1797784"/>
            <a:ext cx="103203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O QUE SÃO OS TICKETS: </a:t>
            </a:r>
            <a:r>
              <a:rPr lang="pt-BR" sz="2000" dirty="0"/>
              <a:t>Ticket é o registro formal de uma solicitação recebida, utilizado para controle, acompanhamento e gestão das demandas</a:t>
            </a:r>
            <a:r>
              <a:rPr lang="pt-BR" sz="2000" b="1" dirty="0"/>
              <a:t>.</a:t>
            </a:r>
          </a:p>
          <a:p>
            <a:endParaRPr lang="pt-BR" sz="2000" b="1" dirty="0"/>
          </a:p>
          <a:p>
            <a:endParaRPr lang="pt-BR" sz="2000" b="1" dirty="0"/>
          </a:p>
          <a:p>
            <a:r>
              <a:rPr lang="pt-BR" sz="2000" b="1" dirty="0"/>
              <a:t>Existem dois tipos de Tickets, são eles: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9C56731-9803-5F50-5848-710D8922A432}"/>
              </a:ext>
            </a:extLst>
          </p:cNvPr>
          <p:cNvSpPr txBox="1"/>
          <p:nvPr/>
        </p:nvSpPr>
        <p:spPr>
          <a:xfrm>
            <a:off x="1210491" y="3951754"/>
            <a:ext cx="96461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Ticket TR: </a:t>
            </a:r>
            <a:r>
              <a:rPr lang="pt-BR" sz="2000" dirty="0">
                <a:solidFill>
                  <a:schemeClr val="bg1"/>
                </a:solidFill>
              </a:rPr>
              <a:t>Um pedido feito para alteração de algo no cadastro ou um e-mail sobre alguma tratativa do cadastro.</a:t>
            </a:r>
            <a:endParaRPr lang="pt-BR" sz="2000" b="1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806A2C3-1075-74EA-793A-89A3E354FE16}"/>
              </a:ext>
            </a:extLst>
          </p:cNvPr>
          <p:cNvSpPr txBox="1"/>
          <p:nvPr/>
        </p:nvSpPr>
        <p:spPr>
          <a:xfrm>
            <a:off x="1210491" y="5435513"/>
            <a:ext cx="67404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Ticket CP: </a:t>
            </a:r>
            <a:r>
              <a:rPr lang="pt-BR" sz="2000" dirty="0">
                <a:solidFill>
                  <a:schemeClr val="bg1"/>
                </a:solidFill>
              </a:rPr>
              <a:t>Um pedido de seguro antes de ser cadastrado.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09106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09647C-F04F-3AF5-27A3-1EF815F31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CF735D8A-FA0E-6E42-6505-E0FF0758351F}"/>
              </a:ext>
            </a:extLst>
          </p:cNvPr>
          <p:cNvSpPr/>
          <p:nvPr/>
        </p:nvSpPr>
        <p:spPr>
          <a:xfrm>
            <a:off x="6300389" y="3255242"/>
            <a:ext cx="4868033" cy="3013408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31D2F914-B85F-84F8-C0E8-2BFFAC479218}"/>
              </a:ext>
            </a:extLst>
          </p:cNvPr>
          <p:cNvSpPr/>
          <p:nvPr/>
        </p:nvSpPr>
        <p:spPr>
          <a:xfrm>
            <a:off x="679269" y="3255242"/>
            <a:ext cx="4868034" cy="3013408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9B82FA73-22E8-D1E7-541F-B01A77C1983C}"/>
              </a:ext>
            </a:extLst>
          </p:cNvPr>
          <p:cNvSpPr/>
          <p:nvPr/>
        </p:nvSpPr>
        <p:spPr>
          <a:xfrm>
            <a:off x="679270" y="3204751"/>
            <a:ext cx="4868034" cy="582558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967D09B-17D3-D8B0-70FB-864010DD5473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Diferenças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16AB02BB-96BA-4251-5D5D-F0DEFCDE46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11F5399-EB3A-738A-FDB2-95A75B35B123}"/>
              </a:ext>
            </a:extLst>
          </p:cNvPr>
          <p:cNvSpPr txBox="1"/>
          <p:nvPr/>
        </p:nvSpPr>
        <p:spPr>
          <a:xfrm>
            <a:off x="1075809" y="1453523"/>
            <a:ext cx="9592733" cy="15560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b="1" kern="150" dirty="0">
                <a:solidFill>
                  <a:srgbClr val="2E75B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TICKET X NEGÓCIO</a:t>
            </a:r>
            <a:endParaRPr lang="pt-BR" kern="150" dirty="0">
              <a:solidFill>
                <a:srgbClr val="2E75B6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b="1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QUE É O NEGÓCIO: </a:t>
            </a:r>
            <a:r>
              <a:rPr lang="pt-BR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Negócio é um pedido de seguro já cadastro, e seguindo as suas tratativas.</a:t>
            </a:r>
          </a:p>
        </p:txBody>
      </p:sp>
      <p:pic>
        <p:nvPicPr>
          <p:cNvPr id="5" name="Imagem 4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B027B88F-315A-730C-3CF6-F16B562ABA27}"/>
              </a:ext>
            </a:extLst>
          </p:cNvPr>
          <p:cNvPicPr/>
          <p:nvPr/>
        </p:nvPicPr>
        <p:blipFill>
          <a:blip r:embed="rId4"/>
          <a:srcRect r="18501"/>
          <a:stretch>
            <a:fillRect/>
          </a:stretch>
        </p:blipFill>
        <p:spPr>
          <a:xfrm>
            <a:off x="1319649" y="4259431"/>
            <a:ext cx="3452647" cy="1400677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6" name="Imagem 5" descr="Texto&#10;&#10;O conteúdo gerado por IA pode estar incorreto.">
            <a:extLst>
              <a:ext uri="{FF2B5EF4-FFF2-40B4-BE49-F238E27FC236}">
                <a16:creationId xmlns:a16="http://schemas.microsoft.com/office/drawing/2014/main" id="{18F5E5CA-8868-91D0-4216-ACB2910D3768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923314" y="4220820"/>
            <a:ext cx="3745228" cy="1439288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375D9D44-592F-7568-7B6C-2A0C1E3DC263}"/>
              </a:ext>
            </a:extLst>
          </p:cNvPr>
          <p:cNvSpPr/>
          <p:nvPr/>
        </p:nvSpPr>
        <p:spPr>
          <a:xfrm>
            <a:off x="6300388" y="3201037"/>
            <a:ext cx="4868034" cy="582558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B909817-1330-EC84-A273-6DEE7A8A26B0}"/>
              </a:ext>
            </a:extLst>
          </p:cNvPr>
          <p:cNvSpPr txBox="1"/>
          <p:nvPr/>
        </p:nvSpPr>
        <p:spPr>
          <a:xfrm>
            <a:off x="1611298" y="3309196"/>
            <a:ext cx="9592733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b="1" kern="15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EXEMPLO NEGÓCIO                                                                      EXEMPLO TICKET</a:t>
            </a:r>
            <a:endParaRPr lang="pt-BR" sz="2000" kern="15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964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A56B80-0754-9247-1001-0514CFFA6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261BB238-341D-EBCD-B428-87E04E0F92DC}"/>
              </a:ext>
            </a:extLst>
          </p:cNvPr>
          <p:cNvSpPr/>
          <p:nvPr/>
        </p:nvSpPr>
        <p:spPr>
          <a:xfrm>
            <a:off x="6940731" y="976129"/>
            <a:ext cx="3936276" cy="5355001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48C6C9E-7E33-4391-5FEA-2735C59E2BF3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abrir um Ticket?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3D2DFA6D-CE3B-9E88-51B0-E5098759CE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1078F08-481D-D3B6-C485-304E33DD956B}"/>
              </a:ext>
            </a:extLst>
          </p:cNvPr>
          <p:cNvSpPr txBox="1"/>
          <p:nvPr/>
        </p:nvSpPr>
        <p:spPr>
          <a:xfrm>
            <a:off x="1075809" y="1485680"/>
            <a:ext cx="514211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pt-BR" dirty="0"/>
              <a:t>Selecionar o símbolo do caderno no canto esquerdo da tela e em seguida, clicar em </a:t>
            </a:r>
            <a:r>
              <a:rPr lang="pt-BR" b="1" dirty="0"/>
              <a:t>“Tickets”</a:t>
            </a:r>
            <a:r>
              <a:rPr lang="pt-BR" dirty="0"/>
              <a:t>.</a:t>
            </a:r>
          </a:p>
          <a:p>
            <a:pPr marL="342900" lvl="0" indent="-342900">
              <a:buFont typeface="+mj-lt"/>
              <a:buAutoNum type="arabicPeriod"/>
            </a:pPr>
            <a:endParaRPr lang="pt-BR" dirty="0"/>
          </a:p>
          <a:p>
            <a:pPr marL="342900" lvl="0" indent="-342900">
              <a:buFont typeface="+mj-lt"/>
              <a:buAutoNum type="arabicPeriod"/>
            </a:pPr>
            <a:endParaRPr lang="pt-BR" dirty="0"/>
          </a:p>
          <a:p>
            <a:pPr marL="342900" lvl="0" indent="-342900">
              <a:buFont typeface="+mj-lt"/>
              <a:buAutoNum type="arabicPeriod"/>
            </a:pPr>
            <a:endParaRPr lang="pt-BR" dirty="0"/>
          </a:p>
          <a:p>
            <a:pPr marL="342900" lvl="0" indent="-342900">
              <a:buFont typeface="+mj-lt"/>
              <a:buAutoNum type="arabicPeriod"/>
            </a:pPr>
            <a:endParaRPr lang="pt-BR" dirty="0"/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Ao abrir a aba </a:t>
            </a:r>
            <a:r>
              <a:rPr lang="pt-BR" b="1" dirty="0"/>
              <a:t>“Tickets”</a:t>
            </a:r>
            <a:r>
              <a:rPr lang="pt-BR" dirty="0"/>
              <a:t>, clique no botão superior direito em laranja chamado </a:t>
            </a:r>
            <a:r>
              <a:rPr lang="pt-BR" b="1" dirty="0"/>
              <a:t>“Criar Ticket”</a:t>
            </a:r>
            <a:r>
              <a:rPr lang="pt-BR" dirty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pt-BR" dirty="0"/>
          </a:p>
          <a:p>
            <a:pPr marL="342900" indent="-342900">
              <a:buFont typeface="+mj-lt"/>
              <a:buAutoNum type="arabicPeriod"/>
            </a:pPr>
            <a:endParaRPr lang="pt-BR" dirty="0"/>
          </a:p>
          <a:p>
            <a:pPr marL="342900" indent="-342900">
              <a:buFont typeface="+mj-lt"/>
              <a:buAutoNum type="arabicPeriod"/>
            </a:pPr>
            <a:endParaRPr lang="pt-BR" dirty="0"/>
          </a:p>
          <a:p>
            <a:pPr marL="342900" indent="-342900">
              <a:buFont typeface="+mj-lt"/>
              <a:buAutoNum type="arabicPeriod"/>
            </a:pPr>
            <a:endParaRPr lang="pt-BR" dirty="0"/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Ao clicar em </a:t>
            </a:r>
            <a:r>
              <a:rPr lang="pt-BR" b="1" dirty="0"/>
              <a:t>“Criar Ticket”</a:t>
            </a:r>
            <a:r>
              <a:rPr lang="pt-BR" dirty="0"/>
              <a:t>,</a:t>
            </a:r>
            <a:r>
              <a:rPr lang="pt-BR" b="1" dirty="0"/>
              <a:t> </a:t>
            </a:r>
            <a:r>
              <a:rPr lang="pt-BR" dirty="0"/>
              <a:t>irá abrir esta aba para adicionar as informações do Ticket. 	</a:t>
            </a:r>
          </a:p>
          <a:p>
            <a:pPr marL="342900" lvl="0" indent="-342900">
              <a:buFont typeface="+mj-lt"/>
              <a:buAutoNum type="arabicPeriod"/>
            </a:pPr>
            <a:endParaRPr lang="pt-BR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4BAB83E-6D92-17A1-A303-47AE4FA7C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3533" y="9064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620D3A6-C635-8FF3-5B52-57EFFF52FD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6720" y="97613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30641E88-50AF-BBE3-0B2B-0A498ABE3C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2570" y="1515412"/>
            <a:ext cx="2918712" cy="165527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EE6BB622-438F-8CEA-4679-2F86FAE638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2570" y="3710065"/>
            <a:ext cx="2918712" cy="708721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0B9C3E9A-6366-3095-E1E0-1FA5DEC1ED0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1" r="40544" b="-11662"/>
          <a:stretch>
            <a:fillRect/>
          </a:stretch>
        </p:blipFill>
        <p:spPr>
          <a:xfrm>
            <a:off x="7452311" y="5005233"/>
            <a:ext cx="2980993" cy="537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828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0C73EA-34EF-FE7A-3604-C67A65749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DFF0EC08-21CD-67B3-33C9-B5B7DB496BD3}"/>
              </a:ext>
            </a:extLst>
          </p:cNvPr>
          <p:cNvSpPr/>
          <p:nvPr/>
        </p:nvSpPr>
        <p:spPr>
          <a:xfrm>
            <a:off x="661852" y="1013438"/>
            <a:ext cx="6019442" cy="5491863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CC3EEA3-A410-BCEB-D6D9-FE8989A042C7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abrir um Ticket?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8F641843-BEA4-5E06-88BE-8E069B3056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77A307CE-13B3-BAD9-B28F-663866E7D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3533" y="9064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F1A262D-3F6D-DAC2-6AFB-D2015E99EE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0619" y="349866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6CEA2C2-46FB-8A3B-29B4-E9416CF80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3044" y="98046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8874B65-6A19-74C2-5B10-EA1A61135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6720" y="351390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1" name="Imagem 40">
            <a:extLst>
              <a:ext uri="{FF2B5EF4-FFF2-40B4-BE49-F238E27FC236}">
                <a16:creationId xmlns:a16="http://schemas.microsoft.com/office/drawing/2014/main" id="{AF097C70-5CB8-3E8D-72A5-8FCA4E50A1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8762" y="1437661"/>
            <a:ext cx="4891981" cy="1708748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CD32E4A5-BFD7-55C2-FE71-C2B9D3374DB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2587"/>
          <a:stretch>
            <a:fillRect/>
          </a:stretch>
        </p:blipFill>
        <p:spPr>
          <a:xfrm>
            <a:off x="1263597" y="3618193"/>
            <a:ext cx="4832403" cy="836981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1C5F08DB-161F-65D8-D898-3F91BA7BBE4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587"/>
          <a:stretch>
            <a:fillRect/>
          </a:stretch>
        </p:blipFill>
        <p:spPr>
          <a:xfrm>
            <a:off x="1263597" y="5115913"/>
            <a:ext cx="4857146" cy="728649"/>
          </a:xfrm>
          <a:prstGeom prst="rect">
            <a:avLst/>
          </a:prstGeom>
        </p:spPr>
      </p:pic>
      <p:sp>
        <p:nvSpPr>
          <p:cNvPr id="47" name="CaixaDeTexto 46">
            <a:extLst>
              <a:ext uri="{FF2B5EF4-FFF2-40B4-BE49-F238E27FC236}">
                <a16:creationId xmlns:a16="http://schemas.microsoft.com/office/drawing/2014/main" id="{CB5B4FA1-BF77-65B2-9112-D56E8E102537}"/>
              </a:ext>
            </a:extLst>
          </p:cNvPr>
          <p:cNvSpPr txBox="1"/>
          <p:nvPr/>
        </p:nvSpPr>
        <p:spPr>
          <a:xfrm>
            <a:off x="7020928" y="2075811"/>
            <a:ext cx="4117336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Inserir o número do Hub ao qual foi solicitado a abertura de Ticket. 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B852654-5E1E-DF48-DF28-DBD2CEE3BD28}"/>
              </a:ext>
            </a:extLst>
          </p:cNvPr>
          <p:cNvSpPr txBox="1"/>
          <p:nvPr/>
        </p:nvSpPr>
        <p:spPr>
          <a:xfrm>
            <a:off x="7020929" y="3759369"/>
            <a:ext cx="4247963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elecionar </a:t>
            </a:r>
            <a:r>
              <a:rPr lang="pt-BR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“Suporte Central de Pedidos”</a:t>
            </a: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938A76F1-E1EF-4994-B3F6-6FB938B98E40}"/>
              </a:ext>
            </a:extLst>
          </p:cNvPr>
          <p:cNvSpPr txBox="1"/>
          <p:nvPr/>
        </p:nvSpPr>
        <p:spPr>
          <a:xfrm>
            <a:off x="7020928" y="5106800"/>
            <a:ext cx="4247964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Estará como </a:t>
            </a:r>
            <a:r>
              <a:rPr lang="pt-BR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“Novo” </a:t>
            </a: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automaticamente e é preciso deixar desta forma.</a:t>
            </a:r>
          </a:p>
        </p:txBody>
      </p:sp>
    </p:spTree>
    <p:extLst>
      <p:ext uri="{BB962C8B-B14F-4D97-AF65-F5344CB8AC3E}">
        <p14:creationId xmlns:p14="http://schemas.microsoft.com/office/powerpoint/2010/main" val="106627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E6A94A-7874-EB1B-CF9B-DD7F752A1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757CE69F-123F-239A-7BC2-0696BCD71F6B}"/>
              </a:ext>
            </a:extLst>
          </p:cNvPr>
          <p:cNvSpPr/>
          <p:nvPr/>
        </p:nvSpPr>
        <p:spPr>
          <a:xfrm>
            <a:off x="6595635" y="2002971"/>
            <a:ext cx="5331464" cy="3324003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A7D17ED-B5FD-8451-AA4E-139FEF9A4FC6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Abrir Ticket: Tipos de Alteração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5C0A80AE-5BFC-29A3-4D74-F6D04C7D04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04E74BD-8529-0818-E784-8C059A834AF2}"/>
              </a:ext>
            </a:extLst>
          </p:cNvPr>
          <p:cNvSpPr txBox="1"/>
          <p:nvPr/>
        </p:nvSpPr>
        <p:spPr>
          <a:xfrm>
            <a:off x="1075809" y="1630164"/>
            <a:ext cx="502019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pt-BR" b="1" kern="150" dirty="0">
                <a:solidFill>
                  <a:srgbClr val="2E75B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Reabertura:</a:t>
            </a:r>
            <a:r>
              <a:rPr lang="pt-BR" kern="150" dirty="0">
                <a:solidFill>
                  <a:srgbClr val="2E75B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Requer reabertura devido inconsistências, falta de informações ou</a:t>
            </a:r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nova atuação.</a:t>
            </a:r>
          </a:p>
          <a:p>
            <a:pPr>
              <a:spcAft>
                <a:spcPts val="800"/>
              </a:spcAft>
              <a:buNone/>
            </a:pPr>
            <a:endParaRPr lang="pt-BR" kern="15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pt-BR" b="1" dirty="0">
                <a:solidFill>
                  <a:srgbClr val="2E75B6"/>
                </a:solidFill>
              </a:rPr>
              <a:t>Exclusão:</a:t>
            </a:r>
            <a:r>
              <a:rPr lang="pt-BR" dirty="0"/>
              <a:t> Por conta de duplicidade ou quando a solicitação já devia estar encerrada.</a:t>
            </a:r>
          </a:p>
          <a:p>
            <a:pPr>
              <a:spcAft>
                <a:spcPts val="800"/>
              </a:spcAft>
            </a:pPr>
            <a:endParaRPr lang="pt-BR" dirty="0"/>
          </a:p>
          <a:p>
            <a:pPr>
              <a:spcAft>
                <a:spcPts val="800"/>
              </a:spcAft>
            </a:pPr>
            <a:r>
              <a:rPr lang="pt-BR" b="1" dirty="0">
                <a:solidFill>
                  <a:srgbClr val="2E75B6"/>
                </a:solidFill>
              </a:rPr>
              <a:t>Correção:</a:t>
            </a:r>
            <a:r>
              <a:rPr lang="pt-BR" dirty="0"/>
              <a:t> Para ajustar informações, dados ou etapas do Hub. </a:t>
            </a:r>
          </a:p>
          <a:p>
            <a:pPr>
              <a:spcAft>
                <a:spcPts val="800"/>
              </a:spcAft>
            </a:pPr>
            <a:endParaRPr lang="pt-BR" dirty="0"/>
          </a:p>
          <a:p>
            <a:pPr>
              <a:spcAft>
                <a:spcPts val="800"/>
              </a:spcAft>
            </a:pPr>
            <a:r>
              <a:rPr lang="pt-BR" b="1" dirty="0">
                <a:solidFill>
                  <a:srgbClr val="2E75B6"/>
                </a:solidFill>
              </a:rPr>
              <a:t>Prioridade:</a:t>
            </a:r>
            <a:r>
              <a:rPr lang="pt-BR" dirty="0"/>
              <a:t> Ocorre quando há alteração do nível de urgência do Hub.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17C61ACE-98B4-40ED-BDF8-9F02D97C24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2203" y="2463674"/>
            <a:ext cx="4546331" cy="236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665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188F60-06ED-9A4D-9027-52631A241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A5B887FE-D3E0-BC30-9402-FFDF879A03D0}"/>
              </a:ext>
            </a:extLst>
          </p:cNvPr>
          <p:cNvSpPr/>
          <p:nvPr/>
        </p:nvSpPr>
        <p:spPr>
          <a:xfrm>
            <a:off x="675243" y="1136970"/>
            <a:ext cx="5638474" cy="5289956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D1B609E-B40C-68A4-ADBB-BD989AB2BBC2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abrir um Ticket?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8E36B971-ED7B-6D73-4124-8F57223D3A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FE3B4183-DDC5-2526-23B6-6C2C28B5D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3533" y="9064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CF75E49-B1AC-BDBF-0DD3-570E47489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0619" y="349866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51B007F-E05A-D5FA-88BA-3BFC51721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3044" y="98046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6EFD102-FB28-CE5D-28A5-69AF6561B0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6720" y="351390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4FB904B-A6D5-40D1-51C7-3614EC8F16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317"/>
          <a:stretch>
            <a:fillRect/>
          </a:stretch>
        </p:blipFill>
        <p:spPr>
          <a:xfrm>
            <a:off x="1087191" y="1734889"/>
            <a:ext cx="4837284" cy="809588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14EA2DB7-A405-CBCA-22C5-CBEA7531CE5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553"/>
          <a:stretch>
            <a:fillRect/>
          </a:stretch>
        </p:blipFill>
        <p:spPr>
          <a:xfrm>
            <a:off x="1064481" y="3242814"/>
            <a:ext cx="4970559" cy="72922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CA2235B2-3A63-B4BF-8EED-7F0817D083A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3551"/>
          <a:stretch>
            <a:fillRect/>
          </a:stretch>
        </p:blipFill>
        <p:spPr>
          <a:xfrm>
            <a:off x="1064481" y="4807492"/>
            <a:ext cx="4970559" cy="807447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61D006FF-5571-93B6-C6F7-BE5DF60F67DE}"/>
              </a:ext>
            </a:extLst>
          </p:cNvPr>
          <p:cNvSpPr txBox="1"/>
          <p:nvPr/>
        </p:nvSpPr>
        <p:spPr>
          <a:xfrm>
            <a:off x="6522720" y="1789928"/>
            <a:ext cx="4650376" cy="644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sz="1600" kern="150" dirty="0"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pt-BR" sz="16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elecionar a data na qual foi solicitado a abertura do Ticket.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A732867C-5769-E54D-7BA2-21BC994B7D04}"/>
              </a:ext>
            </a:extLst>
          </p:cNvPr>
          <p:cNvSpPr txBox="1"/>
          <p:nvPr/>
        </p:nvSpPr>
        <p:spPr>
          <a:xfrm>
            <a:off x="6522719" y="3271512"/>
            <a:ext cx="4650376" cy="644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sz="16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Escreva o nome e selecio</a:t>
            </a:r>
            <a:r>
              <a:rPr lang="pt-BR" sz="1600" kern="150" dirty="0">
                <a:ea typeface="Aptos" panose="020B0004020202020204" pitchFamily="34" charset="0"/>
                <a:cs typeface="Times New Roman" panose="02020603050405020304" pitchFamily="18" charset="0"/>
              </a:rPr>
              <a:t>ne</a:t>
            </a:r>
            <a:r>
              <a:rPr lang="pt-BR" sz="16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a pessoa na qual solicitou a abertura do Ticket.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DA59AFDA-45F0-6927-9140-201FCEAE964C}"/>
              </a:ext>
            </a:extLst>
          </p:cNvPr>
          <p:cNvSpPr txBox="1"/>
          <p:nvPr/>
        </p:nvSpPr>
        <p:spPr>
          <a:xfrm>
            <a:off x="6522719" y="5030428"/>
            <a:ext cx="4650376" cy="361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sz="16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Selecionar </a:t>
            </a:r>
            <a:r>
              <a:rPr lang="pt-BR" sz="1600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“Alta”</a:t>
            </a:r>
            <a:r>
              <a:rPr lang="pt-BR" sz="16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5737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1E761F-0FB4-7214-5551-F9DAEDDCA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06248C69-F33C-5CE1-AC25-F1181306F7C3}"/>
              </a:ext>
            </a:extLst>
          </p:cNvPr>
          <p:cNvSpPr/>
          <p:nvPr/>
        </p:nvSpPr>
        <p:spPr>
          <a:xfrm>
            <a:off x="1046453" y="3531063"/>
            <a:ext cx="10420957" cy="666863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C5771463-DE4F-1268-5ACA-926B4E2D3C9A}"/>
              </a:ext>
            </a:extLst>
          </p:cNvPr>
          <p:cNvSpPr/>
          <p:nvPr/>
        </p:nvSpPr>
        <p:spPr>
          <a:xfrm>
            <a:off x="722811" y="4449387"/>
            <a:ext cx="5882312" cy="1655322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B9B4BCD0-5D95-9DA4-822A-D75692BEFCD4}"/>
              </a:ext>
            </a:extLst>
          </p:cNvPr>
          <p:cNvSpPr/>
          <p:nvPr/>
        </p:nvSpPr>
        <p:spPr>
          <a:xfrm>
            <a:off x="722812" y="1776548"/>
            <a:ext cx="5882312" cy="1477541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220A74C-4EC1-6449-2F54-1F5F05595E15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abrir um Ticket?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DCCA1F87-1C90-F109-613B-F3D32288A6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9BB045B9-FFF1-106B-034F-87301582D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3533" y="9064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64C084A-EA81-5603-8858-AEF40FDAE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0619" y="349866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8A38C79-ADB0-00E9-F1F3-BA341BD7A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3044" y="98046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22B526B4-3380-F307-9FDF-458FD730F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6720" y="351390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7E551270-8B52-AEFA-1B4B-F9CA7812B8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790" y="1485060"/>
            <a:ext cx="13224220" cy="524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A98A743B-5408-0CF6-1C75-061AE28C72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791" y="2042763"/>
            <a:ext cx="5471634" cy="905702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8C48D1BA-7224-12E8-BC0D-C7616B6BE4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791" y="4798925"/>
            <a:ext cx="5471634" cy="952583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62037243-2279-C85F-81E9-E5E4BAEF3373}"/>
              </a:ext>
            </a:extLst>
          </p:cNvPr>
          <p:cNvSpPr txBox="1"/>
          <p:nvPr/>
        </p:nvSpPr>
        <p:spPr>
          <a:xfrm>
            <a:off x="6779952" y="2140260"/>
            <a:ext cx="4484258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I</a:t>
            </a: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nserir o texto abaixo e substituir o “(...)” pela descrição da solicitação.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DC407F92-4B2C-F634-EB80-9CD40D404ECC}"/>
              </a:ext>
            </a:extLst>
          </p:cNvPr>
          <p:cNvSpPr txBox="1"/>
          <p:nvPr/>
        </p:nvSpPr>
        <p:spPr>
          <a:xfrm>
            <a:off x="1214519" y="3653547"/>
            <a:ext cx="10781210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b="1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Exemplo:</a:t>
            </a:r>
            <a:r>
              <a:rPr lang="pt-BR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“Por gentileza, alterar para Ordem Firme”.  /  “Por gentileza, excluir o Hub, pois (justificativa).”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BD5C499-E7AD-DDAE-DF07-0D6B32D1A53F}"/>
              </a:ext>
            </a:extLst>
          </p:cNvPr>
          <p:cNvSpPr txBox="1"/>
          <p:nvPr/>
        </p:nvSpPr>
        <p:spPr>
          <a:xfrm>
            <a:off x="6810104" y="5079136"/>
            <a:ext cx="4659085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Selecionar o setor da pessoa que solicitou.</a:t>
            </a:r>
          </a:p>
        </p:txBody>
      </p:sp>
    </p:spTree>
    <p:extLst>
      <p:ext uri="{BB962C8B-B14F-4D97-AF65-F5344CB8AC3E}">
        <p14:creationId xmlns:p14="http://schemas.microsoft.com/office/powerpoint/2010/main" val="1846505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C7663C-8471-8599-CA67-D03DC424C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A2C6CCD5-5631-156A-C7D4-1A54D49E7C84}"/>
              </a:ext>
            </a:extLst>
          </p:cNvPr>
          <p:cNvSpPr/>
          <p:nvPr/>
        </p:nvSpPr>
        <p:spPr>
          <a:xfrm>
            <a:off x="5961908" y="977309"/>
            <a:ext cx="5118428" cy="5659783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FE14EC5F-102D-3F89-96EB-8C57A34D1380}"/>
              </a:ext>
            </a:extLst>
          </p:cNvPr>
          <p:cNvSpPr/>
          <p:nvPr/>
        </p:nvSpPr>
        <p:spPr>
          <a:xfrm>
            <a:off x="672947" y="2006940"/>
            <a:ext cx="4549318" cy="4630152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198C3A2-3B7E-0F7E-606D-686A2EB117DA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Abrir Ticket: Setores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44526872-723F-7184-74A8-DE895B216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A5A9E1D-23B5-6CC8-90CB-535F051577D2}"/>
              </a:ext>
            </a:extLst>
          </p:cNvPr>
          <p:cNvSpPr txBox="1"/>
          <p:nvPr/>
        </p:nvSpPr>
        <p:spPr>
          <a:xfrm>
            <a:off x="914400" y="1326536"/>
            <a:ext cx="6739466" cy="394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dirty="0"/>
              <a:t>Os setores são:</a:t>
            </a:r>
            <a:endParaRPr lang="pt-BR" sz="1800" kern="1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F8446705-BE87-3539-EC44-1FECC20DF0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664" y="2329926"/>
            <a:ext cx="3730239" cy="2130731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38D04C2B-FFFC-5CA2-E9EC-200E0A83D6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447" y="4648233"/>
            <a:ext cx="3779456" cy="1637566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D399CAF7-7ABE-F247-258B-DA20434CC9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4189" y="1375016"/>
            <a:ext cx="3876132" cy="1672412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B4972568-7FBD-C9FF-3905-82A4657E41A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393"/>
          <a:stretch>
            <a:fillRect/>
          </a:stretch>
        </p:blipFill>
        <p:spPr>
          <a:xfrm>
            <a:off x="6583056" y="3097208"/>
            <a:ext cx="3976295" cy="1600577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2D8D8715-1DA2-8C0F-6DD3-6301EDA71D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45159" y="4791967"/>
            <a:ext cx="4014192" cy="136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476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FEBEE9-EEA2-E1FE-805F-7A34A130C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C714E4FE-53BE-34A1-29DA-9AC80D9C8211}"/>
              </a:ext>
            </a:extLst>
          </p:cNvPr>
          <p:cNvSpPr/>
          <p:nvPr/>
        </p:nvSpPr>
        <p:spPr>
          <a:xfrm>
            <a:off x="3257006" y="4754880"/>
            <a:ext cx="5669280" cy="1254034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87545F6E-5102-BD0E-E0FE-463BB2B6810D}"/>
              </a:ext>
            </a:extLst>
          </p:cNvPr>
          <p:cNvSpPr/>
          <p:nvPr/>
        </p:nvSpPr>
        <p:spPr>
          <a:xfrm>
            <a:off x="968978" y="1506583"/>
            <a:ext cx="10254042" cy="1275805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204675F-8E55-E61D-D786-DEB0880E2951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abrir um Ticket?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6490AD16-579C-F9E7-DEA4-B490694D0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889077C-4AC5-EC0A-8DE4-0D59E212BD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4071" y="4947224"/>
            <a:ext cx="4770533" cy="79254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8AD1AA68-EB71-57E1-782E-D357759FE869}"/>
              </a:ext>
            </a:extLst>
          </p:cNvPr>
          <p:cNvSpPr txBox="1"/>
          <p:nvPr/>
        </p:nvSpPr>
        <p:spPr>
          <a:xfrm>
            <a:off x="1181099" y="1652027"/>
            <a:ext cx="9829800" cy="281641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b="1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/>
              </a:rPr>
              <a:t>Exemplo:</a:t>
            </a:r>
            <a:r>
              <a:rPr lang="pt-BR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/>
              </a:rPr>
              <a:t> A solicitação foi encaminhada no grupo de integração </a:t>
            </a:r>
            <a:r>
              <a:rPr lang="pt-BR" b="1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/>
              </a:rPr>
              <a:t>“Garantia Tradicional + Central de </a:t>
            </a:r>
            <a:r>
              <a:rPr lang="pt-BR" b="1" kern="150" dirty="0">
                <a:solidFill>
                  <a:schemeClr val="bg1"/>
                </a:solidFill>
                <a:ea typeface="+mn-lt"/>
                <a:cs typeface="Times New Roman"/>
              </a:rPr>
              <a:t>Negócios</a:t>
            </a:r>
            <a:r>
              <a:rPr lang="pt-BR" b="1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/>
              </a:rPr>
              <a:t>”</a:t>
            </a:r>
            <a:r>
              <a:rPr lang="pt-BR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/>
              </a:rPr>
              <a:t>, então você deve selecionar o setor </a:t>
            </a:r>
            <a:r>
              <a:rPr lang="pt-BR" b="1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/>
              </a:rPr>
              <a:t>“Garantia Tradicional” </a:t>
            </a:r>
            <a:r>
              <a:rPr lang="pt-BR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/>
              </a:rPr>
              <a:t>na aba </a:t>
            </a:r>
            <a:r>
              <a:rPr lang="pt-BR" b="1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/>
              </a:rPr>
              <a:t>“Canal do Pedido”</a:t>
            </a:r>
            <a:r>
              <a:rPr lang="pt-BR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kern="15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kern="15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4.    Confira as informações preenchidas antes de realizar o último passo.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pt-BR" kern="15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5.     </a:t>
            </a: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Ao final da aba, clique em </a:t>
            </a:r>
            <a:r>
              <a:rPr lang="pt-BR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“Criar” </a:t>
            </a: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para finalizar a abertura do Ticket. </a:t>
            </a:r>
          </a:p>
        </p:txBody>
      </p:sp>
    </p:spTree>
    <p:extLst>
      <p:ext uri="{BB962C8B-B14F-4D97-AF65-F5344CB8AC3E}">
        <p14:creationId xmlns:p14="http://schemas.microsoft.com/office/powerpoint/2010/main" val="1210636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36BF0A-F6B2-42E6-D53B-269F34F57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E89F2B82-3CF3-F4C8-E42B-F0E2DA1F58C4}"/>
              </a:ext>
            </a:extLst>
          </p:cNvPr>
          <p:cNvSpPr/>
          <p:nvPr/>
        </p:nvSpPr>
        <p:spPr>
          <a:xfrm>
            <a:off x="-618310" y="3836399"/>
            <a:ext cx="13080275" cy="2700818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AF6269EC-C90E-A903-2D01-171A08E8C3B7}"/>
              </a:ext>
            </a:extLst>
          </p:cNvPr>
          <p:cNvSpPr/>
          <p:nvPr/>
        </p:nvSpPr>
        <p:spPr>
          <a:xfrm>
            <a:off x="-618310" y="1288868"/>
            <a:ext cx="13080275" cy="2395773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0E3CB46-BF8D-97C8-E767-0461757DD0D0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pedir prioridade?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9C17ADCD-8168-A2F0-8D80-9D11AB96DD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AF294B1-B075-A0BA-399F-A6C0850D16E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64" t="3632" r="1284" b="1793"/>
          <a:stretch>
            <a:fillRect/>
          </a:stretch>
        </p:blipFill>
        <p:spPr>
          <a:xfrm>
            <a:off x="3334807" y="2298558"/>
            <a:ext cx="4974167" cy="1234327"/>
          </a:xfrm>
          <a:prstGeom prst="rect">
            <a:avLst/>
          </a:prstGeom>
        </p:spPr>
      </p:pic>
      <p:sp>
        <p:nvSpPr>
          <p:cNvPr id="13" name="Elipse 12">
            <a:extLst>
              <a:ext uri="{FF2B5EF4-FFF2-40B4-BE49-F238E27FC236}">
                <a16:creationId xmlns:a16="http://schemas.microsoft.com/office/drawing/2014/main" id="{D9E16BB4-7D1C-EFE5-9BF2-D41B1401F69D}"/>
              </a:ext>
            </a:extLst>
          </p:cNvPr>
          <p:cNvSpPr/>
          <p:nvPr/>
        </p:nvSpPr>
        <p:spPr>
          <a:xfrm>
            <a:off x="755399" y="1381604"/>
            <a:ext cx="466650" cy="46745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563E979-74AC-6B7D-AB35-A52DBB63EB29}"/>
              </a:ext>
            </a:extLst>
          </p:cNvPr>
          <p:cNvSpPr txBox="1"/>
          <p:nvPr/>
        </p:nvSpPr>
        <p:spPr>
          <a:xfrm>
            <a:off x="1222049" y="4010023"/>
            <a:ext cx="10319416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Na</a:t>
            </a: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aba </a:t>
            </a:r>
            <a:r>
              <a:rPr lang="pt-BR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“Observação”</a:t>
            </a: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mencionar o  colaborador que criou o Negócio com o seguinte texto. Em seguida, clicar no botão inferior </a:t>
            </a:r>
            <a:r>
              <a:rPr lang="pt-BR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“Criar observação”</a:t>
            </a: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216270D-A9FB-4E5D-D6C1-B3A1D59C4B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8183" y="5951288"/>
            <a:ext cx="1605101" cy="360955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70E12B5E-1313-6145-4D6F-4F292A2CB16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7320" b="17979"/>
          <a:stretch>
            <a:fillRect/>
          </a:stretch>
        </p:blipFill>
        <p:spPr>
          <a:xfrm>
            <a:off x="3668183" y="4850620"/>
            <a:ext cx="4307417" cy="110066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3B3B824-9208-BBED-2923-06BFA211EDF0}"/>
              </a:ext>
            </a:extLst>
          </p:cNvPr>
          <p:cNvSpPr txBox="1"/>
          <p:nvPr/>
        </p:nvSpPr>
        <p:spPr>
          <a:xfrm>
            <a:off x="1315236" y="1381604"/>
            <a:ext cx="9831736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Após criar o Ticket, clique na aba </a:t>
            </a:r>
            <a:r>
              <a:rPr lang="pt-BR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“Atividades” </a:t>
            </a: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vá em </a:t>
            </a:r>
            <a:r>
              <a:rPr lang="pt-BR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“Observações” </a:t>
            </a: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 em seguida, clique no botão </a:t>
            </a:r>
            <a:r>
              <a:rPr lang="pt-BR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“Criar uma observação”</a:t>
            </a: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6DE4EECF-08F4-36DC-C1CE-C2C8BDCB9571}"/>
              </a:ext>
            </a:extLst>
          </p:cNvPr>
          <p:cNvSpPr/>
          <p:nvPr/>
        </p:nvSpPr>
        <p:spPr>
          <a:xfrm>
            <a:off x="755399" y="4010023"/>
            <a:ext cx="466650" cy="46745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94A244F-0C13-F1C7-57EE-1C8FB70784CC}"/>
              </a:ext>
            </a:extLst>
          </p:cNvPr>
          <p:cNvSpPr txBox="1"/>
          <p:nvPr/>
        </p:nvSpPr>
        <p:spPr>
          <a:xfrm>
            <a:off x="838501" y="1415276"/>
            <a:ext cx="3004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sz="2000" dirty="0">
              <a:solidFill>
                <a:srgbClr val="E7E6E6"/>
              </a:solidFill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742E20A2-C9F3-8FF5-1E5D-E338D57A09C1}"/>
              </a:ext>
            </a:extLst>
          </p:cNvPr>
          <p:cNvSpPr txBox="1"/>
          <p:nvPr/>
        </p:nvSpPr>
        <p:spPr>
          <a:xfrm>
            <a:off x="838500" y="4043695"/>
            <a:ext cx="3004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9654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2ADD56-B037-A37E-00F1-3533D0345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D073566B-FDED-F14E-76C6-F859F611FC42}"/>
              </a:ext>
            </a:extLst>
          </p:cNvPr>
          <p:cNvSpPr/>
          <p:nvPr/>
        </p:nvSpPr>
        <p:spPr>
          <a:xfrm>
            <a:off x="-618311" y="4012279"/>
            <a:ext cx="13080275" cy="2395773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5E1B4777-B30F-E67C-70E5-5A28FCD15A05}"/>
              </a:ext>
            </a:extLst>
          </p:cNvPr>
          <p:cNvSpPr/>
          <p:nvPr/>
        </p:nvSpPr>
        <p:spPr>
          <a:xfrm>
            <a:off x="-618310" y="1288868"/>
            <a:ext cx="13080275" cy="2395773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D443B81-12C7-5CB2-9CEF-E935A7160DC0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Pedir prioridade: sino do Hub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5612E718-EA1D-EA1B-5C9B-48A6BC333C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8F1B69DE-EAC1-188E-4096-D00535709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226" y="1501971"/>
            <a:ext cx="3003011" cy="541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 descr="Interface gráfica do usuário, Texto, Aplicativo, Email&#10;&#10;O conteúdo gerado por IA pode estar incorreto.">
            <a:extLst>
              <a:ext uri="{FF2B5EF4-FFF2-40B4-BE49-F238E27FC236}">
                <a16:creationId xmlns:a16="http://schemas.microsoft.com/office/drawing/2014/main" id="{E3CE6579-D584-9BD3-34F6-9FE6858B6D1A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3458351" y="4755165"/>
            <a:ext cx="5275297" cy="1429167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98BFF57-8E12-64A2-A15A-23B3B43185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2216" y="2100451"/>
            <a:ext cx="2913033" cy="137531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ECD37BAB-7F84-55B4-FCA2-114341C2CBC7}"/>
              </a:ext>
            </a:extLst>
          </p:cNvPr>
          <p:cNvSpPr txBox="1"/>
          <p:nvPr/>
        </p:nvSpPr>
        <p:spPr>
          <a:xfrm>
            <a:off x="1075809" y="1531475"/>
            <a:ext cx="67394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No canto superior direito, clique no ícone do sino.</a:t>
            </a:r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B245A24-7B4C-2E87-B5AA-9AF29ED2D6E6}"/>
              </a:ext>
            </a:extLst>
          </p:cNvPr>
          <p:cNvSpPr txBox="1"/>
          <p:nvPr/>
        </p:nvSpPr>
        <p:spPr>
          <a:xfrm>
            <a:off x="1075809" y="2704480"/>
            <a:ext cx="6739466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Ao clicar no símbolo do sino, irá abrir a aba </a:t>
            </a:r>
            <a:r>
              <a:rPr lang="pt-BR" sz="1800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“Notificações”</a:t>
            </a: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CC257EF-B667-A434-690E-67D34176CC05}"/>
              </a:ext>
            </a:extLst>
          </p:cNvPr>
          <p:cNvSpPr txBox="1"/>
          <p:nvPr/>
        </p:nvSpPr>
        <p:spPr>
          <a:xfrm>
            <a:off x="1203250" y="4176091"/>
            <a:ext cx="10204979" cy="7107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kern="150" dirty="0">
                <a:effectLst/>
                <a:ea typeface="Aptos" panose="020B0004020202020204" pitchFamily="34" charset="0"/>
                <a:cs typeface="Times New Roman"/>
              </a:rPr>
              <a:t>Clique sobre uma das notificações</a:t>
            </a:r>
            <a:r>
              <a:rPr lang="pt-BR" kern="150" dirty="0">
                <a:ea typeface="Aptos" panose="020B0004020202020204" pitchFamily="34" charset="0"/>
                <a:cs typeface="Times New Roman"/>
              </a:rPr>
              <a:t> e </a:t>
            </a:r>
            <a:r>
              <a:rPr lang="pt-BR" dirty="0"/>
              <a:t>acompanhe o pedido de solicitação e outros que te mencionarem no </a:t>
            </a:r>
            <a:r>
              <a:rPr lang="pt-BR" dirty="0" err="1"/>
              <a:t>HubSpot</a:t>
            </a:r>
            <a:r>
              <a:rPr lang="pt-BR" dirty="0"/>
              <a:t>. 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34880B94-7CBB-E4D9-0100-C5D444B222DB}"/>
              </a:ext>
            </a:extLst>
          </p:cNvPr>
          <p:cNvSpPr/>
          <p:nvPr/>
        </p:nvSpPr>
        <p:spPr>
          <a:xfrm>
            <a:off x="609159" y="1501971"/>
            <a:ext cx="466650" cy="46745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F0A0EAD6-FC4B-02A1-8952-402CDD28D1EA}"/>
              </a:ext>
            </a:extLst>
          </p:cNvPr>
          <p:cNvSpPr/>
          <p:nvPr/>
        </p:nvSpPr>
        <p:spPr>
          <a:xfrm>
            <a:off x="609159" y="2668339"/>
            <a:ext cx="466650" cy="46745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B98DD9B9-EDC6-D528-B499-12A590EFFB0B}"/>
              </a:ext>
            </a:extLst>
          </p:cNvPr>
          <p:cNvSpPr/>
          <p:nvPr/>
        </p:nvSpPr>
        <p:spPr>
          <a:xfrm>
            <a:off x="609159" y="4185969"/>
            <a:ext cx="466650" cy="46745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3753F632-E3C3-2B8D-AFC2-27BE39618225}"/>
              </a:ext>
            </a:extLst>
          </p:cNvPr>
          <p:cNvSpPr txBox="1"/>
          <p:nvPr/>
        </p:nvSpPr>
        <p:spPr>
          <a:xfrm>
            <a:off x="683553" y="1516086"/>
            <a:ext cx="3178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F1C66958-CAF9-7BA7-D082-6880ED83FD7E}"/>
              </a:ext>
            </a:extLst>
          </p:cNvPr>
          <p:cNvSpPr txBox="1"/>
          <p:nvPr/>
        </p:nvSpPr>
        <p:spPr>
          <a:xfrm>
            <a:off x="700970" y="2699447"/>
            <a:ext cx="3004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endParaRPr lang="pt-BR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A767B4DB-3EBC-69F5-7403-F573AFD31626}"/>
              </a:ext>
            </a:extLst>
          </p:cNvPr>
          <p:cNvSpPr txBox="1"/>
          <p:nvPr/>
        </p:nvSpPr>
        <p:spPr>
          <a:xfrm>
            <a:off x="709678" y="4219641"/>
            <a:ext cx="2917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3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07716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336B1B-707D-2B08-E8C0-B0FEA3793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F137FC99-814F-7823-013F-CFB64E7EF8C9}"/>
              </a:ext>
            </a:extLst>
          </p:cNvPr>
          <p:cNvSpPr/>
          <p:nvPr/>
        </p:nvSpPr>
        <p:spPr>
          <a:xfrm>
            <a:off x="6607172" y="1652723"/>
            <a:ext cx="4549318" cy="3663881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4092045A-B04A-FA28-A314-9D8E91FD7F94}"/>
              </a:ext>
            </a:extLst>
          </p:cNvPr>
          <p:cNvSpPr/>
          <p:nvPr/>
        </p:nvSpPr>
        <p:spPr>
          <a:xfrm>
            <a:off x="967478" y="1652723"/>
            <a:ext cx="4549318" cy="3663881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1BBF27C2-FBF3-BD79-A367-EC1B646A12EB}"/>
              </a:ext>
            </a:extLst>
          </p:cNvPr>
          <p:cNvSpPr/>
          <p:nvPr/>
        </p:nvSpPr>
        <p:spPr>
          <a:xfrm>
            <a:off x="2873828" y="5538650"/>
            <a:ext cx="6296297" cy="64633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A51C51B-C16C-8CBA-D4F5-95A1F7FD340D}"/>
              </a:ext>
            </a:extLst>
          </p:cNvPr>
          <p:cNvSpPr txBox="1"/>
          <p:nvPr/>
        </p:nvSpPr>
        <p:spPr>
          <a:xfrm>
            <a:off x="5101840" y="152520"/>
            <a:ext cx="5331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identificar o número do Ticket?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2DFEA312-1EDE-8D9D-1531-4A0F06498C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pic>
        <p:nvPicPr>
          <p:cNvPr id="2" name="Imagem 1" descr="Texto&#10;&#10;O conteúdo gerado por IA pode estar incorreto.">
            <a:extLst>
              <a:ext uri="{FF2B5EF4-FFF2-40B4-BE49-F238E27FC236}">
                <a16:creationId xmlns:a16="http://schemas.microsoft.com/office/drawing/2014/main" id="{3CA4E94C-82E2-FCAC-E8D2-F6B530C216C2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405717" y="2536311"/>
            <a:ext cx="3672840" cy="1295400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4" name="Imagem 3" descr="Texto&#10;&#10;O conteúdo gerado por IA pode estar incorreto.">
            <a:extLst>
              <a:ext uri="{FF2B5EF4-FFF2-40B4-BE49-F238E27FC236}">
                <a16:creationId xmlns:a16="http://schemas.microsoft.com/office/drawing/2014/main" id="{6D169525-9E02-5370-35A5-4C1967AD4A0A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7034886" y="2457195"/>
            <a:ext cx="3693890" cy="1399135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BD228D6-2898-8048-ECF5-FAE3D506CFD3}"/>
              </a:ext>
            </a:extLst>
          </p:cNvPr>
          <p:cNvSpPr txBox="1"/>
          <p:nvPr/>
        </p:nvSpPr>
        <p:spPr>
          <a:xfrm>
            <a:off x="1298555" y="1890870"/>
            <a:ext cx="2773427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50" dirty="0">
                <a:solidFill>
                  <a:schemeClr val="bg1">
                    <a:lumMod val="50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EXEMPLO DE TICKET TR:</a:t>
            </a:r>
            <a:endParaRPr lang="pt-BR" sz="1800" kern="150" dirty="0">
              <a:solidFill>
                <a:schemeClr val="bg1">
                  <a:lumMod val="50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B0EF936-7004-222C-35A9-A2442103703C}"/>
              </a:ext>
            </a:extLst>
          </p:cNvPr>
          <p:cNvSpPr txBox="1"/>
          <p:nvPr/>
        </p:nvSpPr>
        <p:spPr>
          <a:xfrm>
            <a:off x="3310168" y="5642980"/>
            <a:ext cx="5571663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5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Pesquisando pelo número os resultados são exatos!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E61FAB2-ECA7-E4B2-659C-0E26D06F8F1E}"/>
              </a:ext>
            </a:extLst>
          </p:cNvPr>
          <p:cNvSpPr txBox="1"/>
          <p:nvPr/>
        </p:nvSpPr>
        <p:spPr>
          <a:xfrm>
            <a:off x="1405718" y="4219915"/>
            <a:ext cx="36728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número do Ticket é o número que vem após o TR.</a:t>
            </a:r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155CFA5-11B3-DDE5-8A8A-AAEBA2B95E13}"/>
              </a:ext>
            </a:extLst>
          </p:cNvPr>
          <p:cNvSpPr txBox="1"/>
          <p:nvPr/>
        </p:nvSpPr>
        <p:spPr>
          <a:xfrm>
            <a:off x="7034886" y="4165942"/>
            <a:ext cx="38328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número do Ticket é o número que vem após o CP.</a:t>
            </a:r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11E08877-FF40-87BE-B03C-69E1CAB588A2}"/>
              </a:ext>
            </a:extLst>
          </p:cNvPr>
          <p:cNvSpPr txBox="1"/>
          <p:nvPr/>
        </p:nvSpPr>
        <p:spPr>
          <a:xfrm>
            <a:off x="6965401" y="1816792"/>
            <a:ext cx="2675466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50" dirty="0">
                <a:solidFill>
                  <a:schemeClr val="bg1">
                    <a:lumMod val="50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EXEMPLO DE TICKET CP:</a:t>
            </a:r>
            <a:endParaRPr lang="pt-BR" sz="1800" kern="150" dirty="0">
              <a:solidFill>
                <a:schemeClr val="bg1">
                  <a:lumMod val="50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369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92886D-39D3-B78B-BE61-76020C071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3660EB69-41FF-22D3-AA0D-557FCD88264A}"/>
              </a:ext>
            </a:extLst>
          </p:cNvPr>
          <p:cNvSpPr/>
          <p:nvPr/>
        </p:nvSpPr>
        <p:spPr>
          <a:xfrm>
            <a:off x="-618311" y="4012279"/>
            <a:ext cx="13480871" cy="2395773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2659D3EE-807C-C1FE-91BD-E8783EA97422}"/>
              </a:ext>
            </a:extLst>
          </p:cNvPr>
          <p:cNvSpPr/>
          <p:nvPr/>
        </p:nvSpPr>
        <p:spPr>
          <a:xfrm>
            <a:off x="-618310" y="1288868"/>
            <a:ext cx="13324116" cy="2395773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242D9A8-4D7F-43C4-CAC5-D20A5D46E269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pesquisar um Ticket?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4201779E-6FD8-9CB1-3EFF-E9CF6BDBF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C3B9E412-C459-C1CB-C625-D618C8ABC889}"/>
              </a:ext>
            </a:extLst>
          </p:cNvPr>
          <p:cNvSpPr txBox="1"/>
          <p:nvPr/>
        </p:nvSpPr>
        <p:spPr>
          <a:xfrm>
            <a:off x="1115369" y="1516086"/>
            <a:ext cx="10467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Selecionar o símbolo do caderno no canto esquerdo da tela e em seguida, clicar em </a:t>
            </a:r>
            <a:r>
              <a:rPr lang="pt-BR" b="1" kern="150" dirty="0">
                <a:ea typeface="Aptos" panose="020B0004020202020204" pitchFamily="34" charset="0"/>
                <a:cs typeface="Times New Roman" panose="02020603050405020304" pitchFamily="18" charset="0"/>
              </a:rPr>
              <a:t>“Tickets”</a:t>
            </a:r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A9BF618-90D2-D15C-07FC-B176894B4B2E}"/>
              </a:ext>
            </a:extLst>
          </p:cNvPr>
          <p:cNvSpPr txBox="1"/>
          <p:nvPr/>
        </p:nvSpPr>
        <p:spPr>
          <a:xfrm>
            <a:off x="1150203" y="4221263"/>
            <a:ext cx="1020497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Clique em pesquisar e preencha com os dados de pesquisa do Ticket.</a:t>
            </a:r>
            <a:endParaRPr lang="pt-BR" dirty="0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13D037DD-214D-8215-B305-5AC93EE4F4A9}"/>
              </a:ext>
            </a:extLst>
          </p:cNvPr>
          <p:cNvSpPr/>
          <p:nvPr/>
        </p:nvSpPr>
        <p:spPr>
          <a:xfrm>
            <a:off x="609159" y="1501971"/>
            <a:ext cx="466650" cy="46745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C44F6AAE-0CC1-C67E-65BF-A4B35167801C}"/>
              </a:ext>
            </a:extLst>
          </p:cNvPr>
          <p:cNvSpPr/>
          <p:nvPr/>
        </p:nvSpPr>
        <p:spPr>
          <a:xfrm>
            <a:off x="614416" y="4219510"/>
            <a:ext cx="466650" cy="46745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F2FB68AF-B334-2B60-A861-FBDB622E563B}"/>
              </a:ext>
            </a:extLst>
          </p:cNvPr>
          <p:cNvSpPr txBox="1"/>
          <p:nvPr/>
        </p:nvSpPr>
        <p:spPr>
          <a:xfrm>
            <a:off x="683553" y="1516086"/>
            <a:ext cx="3178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5155D7F-5CA4-9E61-88DC-6FE4DA02E5A8}"/>
              </a:ext>
            </a:extLst>
          </p:cNvPr>
          <p:cNvSpPr txBox="1"/>
          <p:nvPr/>
        </p:nvSpPr>
        <p:spPr>
          <a:xfrm>
            <a:off x="683553" y="4253182"/>
            <a:ext cx="3004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67F2A9F-013C-6E39-E3F0-9DFA3F20C3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9882" y="1969425"/>
            <a:ext cx="2627732" cy="1490248"/>
          </a:xfrm>
          <a:prstGeom prst="rect">
            <a:avLst/>
          </a:prstGeom>
        </p:spPr>
      </p:pic>
      <p:pic>
        <p:nvPicPr>
          <p:cNvPr id="11" name="Imagem 10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FD650E81-E669-E8DC-1D80-467F2448FA54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445623" y="4883626"/>
            <a:ext cx="4197532" cy="1197106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15" name="Imagem 14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3620A6F2-9216-FA8F-06B8-73CC3BFBFC9A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480267" y="5031048"/>
            <a:ext cx="3953037" cy="902261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494669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A705B9-8C7E-2EE9-7A76-8B4B455F2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347B480C-1FCD-51FE-A4D0-CC70B930DBC2}"/>
              </a:ext>
            </a:extLst>
          </p:cNvPr>
          <p:cNvSpPr/>
          <p:nvPr/>
        </p:nvSpPr>
        <p:spPr>
          <a:xfrm>
            <a:off x="929788" y="1448457"/>
            <a:ext cx="10332420" cy="2191706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08913E83-6DE9-D8C1-0AEF-8D775B9B880A}"/>
              </a:ext>
            </a:extLst>
          </p:cNvPr>
          <p:cNvSpPr/>
          <p:nvPr/>
        </p:nvSpPr>
        <p:spPr>
          <a:xfrm>
            <a:off x="-618311" y="4012279"/>
            <a:ext cx="13080275" cy="2395773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B9C9007C-CEE3-6E8B-D93E-74C4287EAC73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pesquisar um Ticket?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223E6E78-8298-AB20-9433-04612A696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64427A5-6B2A-14EF-E4A9-D4C261AD05A6}"/>
              </a:ext>
            </a:extLst>
          </p:cNvPr>
          <p:cNvSpPr txBox="1"/>
          <p:nvPr/>
        </p:nvSpPr>
        <p:spPr>
          <a:xfrm>
            <a:off x="1203250" y="1620980"/>
            <a:ext cx="996113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b="1" dirty="0">
                <a:solidFill>
                  <a:schemeClr val="bg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OBSERVAÇÃO: </a:t>
            </a:r>
            <a:r>
              <a:rPr lang="pt-BR" dirty="0">
                <a:solidFill>
                  <a:schemeClr val="bg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Caso apareça a mensagem abaixo, reescreva dentro do limite máximo de 10 caracteres para consulta.</a:t>
            </a:r>
            <a:endParaRPr lang="pt-BR" dirty="0">
              <a:solidFill>
                <a:schemeClr val="bg1"/>
              </a:solidFill>
            </a:endParaRPr>
          </a:p>
          <a:p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84FF28C-9D38-DD4C-4AE7-0710369649C8}"/>
              </a:ext>
            </a:extLst>
          </p:cNvPr>
          <p:cNvSpPr txBox="1"/>
          <p:nvPr/>
        </p:nvSpPr>
        <p:spPr>
          <a:xfrm>
            <a:off x="1203250" y="4176091"/>
            <a:ext cx="10204979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Após encontrar o Ticket, clique nele e confirme dentro do mesmo as informações presentes para ter certeza de que é o Ticket que procura.</a:t>
            </a:r>
            <a:endParaRPr lang="pt-BR" dirty="0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B72CC7FD-B504-13B2-86CF-D2FA89CDFB84}"/>
              </a:ext>
            </a:extLst>
          </p:cNvPr>
          <p:cNvSpPr/>
          <p:nvPr/>
        </p:nvSpPr>
        <p:spPr>
          <a:xfrm>
            <a:off x="609159" y="4185969"/>
            <a:ext cx="466650" cy="46745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68A6B772-A3E3-3933-F419-C7FA87C77D89}"/>
              </a:ext>
            </a:extLst>
          </p:cNvPr>
          <p:cNvSpPr txBox="1"/>
          <p:nvPr/>
        </p:nvSpPr>
        <p:spPr>
          <a:xfrm>
            <a:off x="709678" y="4219641"/>
            <a:ext cx="2917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3</a:t>
            </a:r>
            <a:endParaRPr lang="pt-BR" dirty="0"/>
          </a:p>
        </p:txBody>
      </p:sp>
      <p:pic>
        <p:nvPicPr>
          <p:cNvPr id="5" name="Imagem 4" descr="Aplicativo&#10;&#10;O conteúdo gerado por IA pode estar incorreto.">
            <a:extLst>
              <a:ext uri="{FF2B5EF4-FFF2-40B4-BE49-F238E27FC236}">
                <a16:creationId xmlns:a16="http://schemas.microsoft.com/office/drawing/2014/main" id="{BCC79718-95E7-5480-FDDA-1CA2E211F6AF}"/>
              </a:ext>
            </a:extLst>
          </p:cNvPr>
          <p:cNvPicPr/>
          <p:nvPr/>
        </p:nvPicPr>
        <p:blipFill>
          <a:blip r:embed="rId4"/>
          <a:srcRect t="9728" b="6644"/>
          <a:stretch>
            <a:fillRect/>
          </a:stretch>
        </p:blipFill>
        <p:spPr>
          <a:xfrm>
            <a:off x="4156708" y="2265177"/>
            <a:ext cx="3878580" cy="930382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11" name="Imagem 10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CCF3CCBD-DE4D-4351-E787-5AB3CD730089}"/>
              </a:ext>
            </a:extLst>
          </p:cNvPr>
          <p:cNvPicPr/>
          <p:nvPr/>
        </p:nvPicPr>
        <p:blipFill>
          <a:blip r:embed="rId5"/>
          <a:srcRect t="6041" b="20158"/>
          <a:stretch>
            <a:fillRect/>
          </a:stretch>
        </p:blipFill>
        <p:spPr>
          <a:xfrm>
            <a:off x="3752851" y="5050610"/>
            <a:ext cx="4686298" cy="1192257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20583553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50DBC6-6736-BA1E-5854-6EBB02074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FBB511F1-1C66-AD02-EBC3-87E9CD3272F0}"/>
              </a:ext>
            </a:extLst>
          </p:cNvPr>
          <p:cNvSpPr/>
          <p:nvPr/>
        </p:nvSpPr>
        <p:spPr>
          <a:xfrm>
            <a:off x="1314995" y="1552302"/>
            <a:ext cx="9562010" cy="3753393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B3658945-EE11-BADC-0B7B-F44FEDC5F87F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pesquisar um Ticket?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7F5CC34B-ED9F-0688-C0E9-F99D31B2DC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913DA200-E31C-0412-11D4-DD92EA366236}"/>
              </a:ext>
            </a:extLst>
          </p:cNvPr>
          <p:cNvSpPr txBox="1"/>
          <p:nvPr/>
        </p:nvSpPr>
        <p:spPr>
          <a:xfrm>
            <a:off x="1837267" y="1905504"/>
            <a:ext cx="851746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Caso você </a:t>
            </a:r>
            <a:r>
              <a:rPr lang="pt-BR" sz="2400" b="1" dirty="0">
                <a:solidFill>
                  <a:schemeClr val="bg1"/>
                </a:solidFill>
              </a:rPr>
              <a:t>não tenha o nome do Ticket</a:t>
            </a:r>
            <a:r>
              <a:rPr lang="pt-BR" sz="2400" dirty="0">
                <a:solidFill>
                  <a:schemeClr val="bg1"/>
                </a:solidFill>
              </a:rPr>
              <a:t> é possível pesquisar por:</a:t>
            </a:r>
          </a:p>
          <a:p>
            <a:endParaRPr lang="pt-BR" sz="2400" dirty="0">
              <a:solidFill>
                <a:schemeClr val="bg1"/>
              </a:solidFill>
            </a:endParaRPr>
          </a:p>
          <a:p>
            <a:r>
              <a:rPr lang="pt-BR" sz="2400" dirty="0">
                <a:solidFill>
                  <a:schemeClr val="bg1"/>
                </a:solidFill>
              </a:rPr>
              <a:t>•	Título do e-mail;</a:t>
            </a:r>
          </a:p>
          <a:p>
            <a:r>
              <a:rPr lang="pt-BR" sz="2400" dirty="0">
                <a:solidFill>
                  <a:schemeClr val="bg1"/>
                </a:solidFill>
              </a:rPr>
              <a:t>•	Segurado;</a:t>
            </a:r>
          </a:p>
          <a:p>
            <a:r>
              <a:rPr lang="pt-BR" sz="2400" dirty="0">
                <a:solidFill>
                  <a:schemeClr val="bg1"/>
                </a:solidFill>
              </a:rPr>
              <a:t>•	Palavras-chave do caso (produto, data, tipo de pedido etc.);</a:t>
            </a:r>
          </a:p>
          <a:p>
            <a:r>
              <a:rPr lang="pt-BR" sz="2400" dirty="0">
                <a:solidFill>
                  <a:schemeClr val="bg1"/>
                </a:solidFill>
              </a:rPr>
              <a:t>•	Corretor;</a:t>
            </a:r>
          </a:p>
          <a:p>
            <a:r>
              <a:rPr lang="pt-BR" sz="2400" dirty="0">
                <a:solidFill>
                  <a:schemeClr val="bg1"/>
                </a:solidFill>
              </a:rPr>
              <a:t>•	CNPJ, ou CPF;</a:t>
            </a:r>
          </a:p>
          <a:p>
            <a:r>
              <a:rPr lang="pt-BR" sz="2400" dirty="0">
                <a:solidFill>
                  <a:schemeClr val="bg1"/>
                </a:solidFill>
              </a:rPr>
              <a:t>•	Número do ticket.</a:t>
            </a:r>
          </a:p>
        </p:txBody>
      </p:sp>
    </p:spTree>
    <p:extLst>
      <p:ext uri="{BB962C8B-B14F-4D97-AF65-F5344CB8AC3E}">
        <p14:creationId xmlns:p14="http://schemas.microsoft.com/office/powerpoint/2010/main" val="2694135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EC823E-A582-C7FD-7D2A-16E11E829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D2932D9B-E332-8464-9F14-4011A9164891}"/>
              </a:ext>
            </a:extLst>
          </p:cNvPr>
          <p:cNvSpPr/>
          <p:nvPr/>
        </p:nvSpPr>
        <p:spPr>
          <a:xfrm>
            <a:off x="845784" y="1268166"/>
            <a:ext cx="4868090" cy="3663881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239A8770-3CB7-39AB-1727-ADAB0FA61484}"/>
              </a:ext>
            </a:extLst>
          </p:cNvPr>
          <p:cNvSpPr/>
          <p:nvPr/>
        </p:nvSpPr>
        <p:spPr>
          <a:xfrm>
            <a:off x="1075810" y="5260928"/>
            <a:ext cx="9995932" cy="64633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10EE644-5886-C2E9-57B0-F171931C593F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acompanhar um Ticket?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4A3D03AB-D381-322B-B3FE-1BDDBEB2D5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70C86F00-F1B6-A896-1438-46B87618226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1795"/>
          <a:stretch>
            <a:fillRect/>
          </a:stretch>
        </p:blipFill>
        <p:spPr>
          <a:xfrm>
            <a:off x="1075809" y="1671594"/>
            <a:ext cx="4408041" cy="286005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ABAEA64-4EC0-2601-029D-99F80BA28831}"/>
              </a:ext>
            </a:extLst>
          </p:cNvPr>
          <p:cNvSpPr txBox="1"/>
          <p:nvPr/>
        </p:nvSpPr>
        <p:spPr>
          <a:xfrm>
            <a:off x="5924550" y="2122839"/>
            <a:ext cx="5147192" cy="713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1.  Para acompanhar o Ticket, observar o andamento pela aba </a:t>
            </a:r>
            <a:r>
              <a:rPr lang="pt-BR" sz="1800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“Atividades</a:t>
            </a: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”.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920ADA6-1AC8-36B0-ECBC-167612A76480}"/>
              </a:ext>
            </a:extLst>
          </p:cNvPr>
          <p:cNvSpPr txBox="1"/>
          <p:nvPr/>
        </p:nvSpPr>
        <p:spPr>
          <a:xfrm>
            <a:off x="5924550" y="3516724"/>
            <a:ext cx="5071533" cy="713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2.  Após a abertura do Ticket, é importante manter o link do Ticket para acompanhamentos posteriores.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4A2599D-54EB-8DB9-1065-FC8A883C4876}"/>
              </a:ext>
            </a:extLst>
          </p:cNvPr>
          <p:cNvSpPr txBox="1"/>
          <p:nvPr/>
        </p:nvSpPr>
        <p:spPr>
          <a:xfrm>
            <a:off x="1195916" y="5388015"/>
            <a:ext cx="9800167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Caso não tenha mantido o link do Ticket, entrar em contato com um dos agentes da Central de Pedidos.</a:t>
            </a:r>
          </a:p>
        </p:txBody>
      </p:sp>
    </p:spTree>
    <p:extLst>
      <p:ext uri="{BB962C8B-B14F-4D97-AF65-F5344CB8AC3E}">
        <p14:creationId xmlns:p14="http://schemas.microsoft.com/office/powerpoint/2010/main" val="1371275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55F0EA-2438-D09A-8DEC-F54B57B1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972EE3D3-F163-FD67-BCA8-894B0B12F2D6}"/>
              </a:ext>
            </a:extLst>
          </p:cNvPr>
          <p:cNvSpPr/>
          <p:nvPr/>
        </p:nvSpPr>
        <p:spPr>
          <a:xfrm>
            <a:off x="936859" y="2181964"/>
            <a:ext cx="2000114" cy="64633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DB6C2D13-69E1-7FBB-A4F8-6CD26485CC32}"/>
              </a:ext>
            </a:extLst>
          </p:cNvPr>
          <p:cNvSpPr/>
          <p:nvPr/>
        </p:nvSpPr>
        <p:spPr>
          <a:xfrm>
            <a:off x="830171" y="2973212"/>
            <a:ext cx="5056824" cy="3418880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CC444610-323D-6671-FA08-801341C06957}"/>
              </a:ext>
            </a:extLst>
          </p:cNvPr>
          <p:cNvSpPr/>
          <p:nvPr/>
        </p:nvSpPr>
        <p:spPr>
          <a:xfrm>
            <a:off x="6132632" y="2973212"/>
            <a:ext cx="5056824" cy="3418880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0672DD2-8B4B-A84B-E7CE-07A8DC48822C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retornar aos solicitantes?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0FCA344E-9BEA-94B9-9F8B-327E239F00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2DDF0B4-8160-B607-1600-D4C374B8FBF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9744"/>
          <a:stretch>
            <a:fillRect/>
          </a:stretch>
        </p:blipFill>
        <p:spPr>
          <a:xfrm>
            <a:off x="1075808" y="3516087"/>
            <a:ext cx="4584763" cy="232839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11CD3E1-EA1B-B46D-F651-54C3E26B42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1759" y="3496512"/>
            <a:ext cx="4486405" cy="2347967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1567358-50C0-1F94-4ABE-88F21A7392B6}"/>
              </a:ext>
            </a:extLst>
          </p:cNvPr>
          <p:cNvSpPr txBox="1"/>
          <p:nvPr/>
        </p:nvSpPr>
        <p:spPr>
          <a:xfrm>
            <a:off x="1075808" y="1587739"/>
            <a:ext cx="8768588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sz="2000" kern="150" dirty="0">
                <a:ea typeface="Aptos" panose="020B0004020202020204" pitchFamily="34" charset="0"/>
                <a:cs typeface="Times New Roman" panose="02020603050405020304" pitchFamily="18" charset="0"/>
              </a:rPr>
              <a:t>R</a:t>
            </a:r>
            <a:r>
              <a:rPr lang="pt-BR" sz="20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etornar a solicitação dentro do mesmo canal de comunicação em que foi enviada.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489B241-AC5D-3FCB-E5BD-F5D4515FDDA2}"/>
              </a:ext>
            </a:extLst>
          </p:cNvPr>
          <p:cNvSpPr txBox="1"/>
          <p:nvPr/>
        </p:nvSpPr>
        <p:spPr>
          <a:xfrm>
            <a:off x="1075808" y="2286061"/>
            <a:ext cx="8768588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pt-BR" sz="2000" b="1" kern="150" dirty="0">
                <a:solidFill>
                  <a:schemeClr val="bg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EXEMPLOS:</a:t>
            </a:r>
            <a:endParaRPr lang="pt-BR" sz="2000" b="1" kern="150" dirty="0">
              <a:solidFill>
                <a:schemeClr val="bg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59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BC896A-EB36-D80B-7059-2A32EBCFE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9F8C5FAF-615E-6D94-5CE5-B3790BE3E3E1}"/>
              </a:ext>
            </a:extLst>
          </p:cNvPr>
          <p:cNvSpPr/>
          <p:nvPr/>
        </p:nvSpPr>
        <p:spPr>
          <a:xfrm>
            <a:off x="-618311" y="4012279"/>
            <a:ext cx="13480871" cy="2693201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019DC776-AC7A-D875-A837-E595200AB745}"/>
              </a:ext>
            </a:extLst>
          </p:cNvPr>
          <p:cNvSpPr/>
          <p:nvPr/>
        </p:nvSpPr>
        <p:spPr>
          <a:xfrm>
            <a:off x="-618310" y="1288868"/>
            <a:ext cx="13324116" cy="2395773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73E80E9-E1B7-9A5A-EA08-81B924707E6B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pesquisar um negócio?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2D656397-B4B1-66C8-289E-344C7C966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9FA841F-A147-8C63-C839-465C492E77A4}"/>
              </a:ext>
            </a:extLst>
          </p:cNvPr>
          <p:cNvSpPr txBox="1"/>
          <p:nvPr/>
        </p:nvSpPr>
        <p:spPr>
          <a:xfrm>
            <a:off x="1115368" y="1516086"/>
            <a:ext cx="102398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Ao selecionar o símbolo do caderno no canto esquerdo da tela, clique em </a:t>
            </a:r>
            <a:r>
              <a:rPr lang="pt-BR" b="1" kern="150" dirty="0">
                <a:ea typeface="Aptos" panose="020B0004020202020204" pitchFamily="34" charset="0"/>
                <a:cs typeface="Times New Roman" panose="02020603050405020304" pitchFamily="18" charset="0"/>
              </a:rPr>
              <a:t>“Negócios”</a:t>
            </a:r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1CA1685-59D0-5BA1-A9D9-B9414E4AE8E0}"/>
              </a:ext>
            </a:extLst>
          </p:cNvPr>
          <p:cNvSpPr txBox="1"/>
          <p:nvPr/>
        </p:nvSpPr>
        <p:spPr>
          <a:xfrm>
            <a:off x="1150203" y="4221263"/>
            <a:ext cx="10204979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Ao clicar em </a:t>
            </a:r>
            <a:r>
              <a:rPr lang="pt-BR" b="1" kern="150" dirty="0">
                <a:ea typeface="Aptos" panose="020B0004020202020204" pitchFamily="34" charset="0"/>
                <a:cs typeface="Times New Roman" panose="02020603050405020304" pitchFamily="18" charset="0"/>
              </a:rPr>
              <a:t>“Negócios”</a:t>
            </a:r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r>
              <a:rPr lang="pt-BR" b="1" kern="150" dirty="0"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a tela seguinte será aberta.</a:t>
            </a:r>
            <a:endParaRPr lang="pt-BR" dirty="0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60060398-EDDC-CC49-53DF-B596127131D1}"/>
              </a:ext>
            </a:extLst>
          </p:cNvPr>
          <p:cNvSpPr/>
          <p:nvPr/>
        </p:nvSpPr>
        <p:spPr>
          <a:xfrm>
            <a:off x="609159" y="1501971"/>
            <a:ext cx="466650" cy="46745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D168506B-6474-7064-4E54-4C443B477C8B}"/>
              </a:ext>
            </a:extLst>
          </p:cNvPr>
          <p:cNvSpPr/>
          <p:nvPr/>
        </p:nvSpPr>
        <p:spPr>
          <a:xfrm>
            <a:off x="614416" y="4219510"/>
            <a:ext cx="466650" cy="46745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7F143CEC-C74C-509D-5789-BCD6F9F93B56}"/>
              </a:ext>
            </a:extLst>
          </p:cNvPr>
          <p:cNvSpPr txBox="1"/>
          <p:nvPr/>
        </p:nvSpPr>
        <p:spPr>
          <a:xfrm>
            <a:off x="683553" y="1516086"/>
            <a:ext cx="3178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F62087E4-339C-74F0-FA25-172FBC730F28}"/>
              </a:ext>
            </a:extLst>
          </p:cNvPr>
          <p:cNvSpPr txBox="1"/>
          <p:nvPr/>
        </p:nvSpPr>
        <p:spPr>
          <a:xfrm>
            <a:off x="683553" y="4253182"/>
            <a:ext cx="3004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endParaRPr lang="pt-BR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AA481EF-9CA7-8BC0-4A1B-069412C15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655" y="2128309"/>
            <a:ext cx="3015238" cy="1300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C5D3757-4DD1-CDCC-F5B7-410D51021EE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9367"/>
          <a:stretch>
            <a:fillRect/>
          </a:stretch>
        </p:blipFill>
        <p:spPr>
          <a:xfrm>
            <a:off x="3300850" y="4735767"/>
            <a:ext cx="5485796" cy="18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610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96DAE4-9E65-C57B-B467-7B2CAAA86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5A75E359-4FAE-1FE6-355C-EE8DBA86E3A6}"/>
              </a:ext>
            </a:extLst>
          </p:cNvPr>
          <p:cNvSpPr/>
          <p:nvPr/>
        </p:nvSpPr>
        <p:spPr>
          <a:xfrm>
            <a:off x="6318702" y="4310210"/>
            <a:ext cx="4851942" cy="2081881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4AD181F6-FCB3-19AE-EB97-BDBE3118B797}"/>
              </a:ext>
            </a:extLst>
          </p:cNvPr>
          <p:cNvSpPr/>
          <p:nvPr/>
        </p:nvSpPr>
        <p:spPr>
          <a:xfrm>
            <a:off x="830171" y="4310210"/>
            <a:ext cx="4851942" cy="2081881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832AE2C9-78AD-7B72-2528-DD83DCD05D38}"/>
              </a:ext>
            </a:extLst>
          </p:cNvPr>
          <p:cNvSpPr/>
          <p:nvPr/>
        </p:nvSpPr>
        <p:spPr>
          <a:xfrm>
            <a:off x="1252340" y="1336244"/>
            <a:ext cx="9695602" cy="2600236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461BE90-BEA5-3F0B-BCB3-5D56C0904E48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pesquisar um negócio?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8DAB8D9F-E603-E0B2-CB2A-58ED701917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pic>
        <p:nvPicPr>
          <p:cNvPr id="2" name="Imagem 1" descr="Interface gráfica do usuário, Texto, Aplicativo, Email&#10;&#10;O conteúdo gerado por IA pode estar incorreto.">
            <a:extLst>
              <a:ext uri="{FF2B5EF4-FFF2-40B4-BE49-F238E27FC236}">
                <a16:creationId xmlns:a16="http://schemas.microsoft.com/office/drawing/2014/main" id="{AE7AC71B-C885-182A-BDBC-18001B5AC4AC}"/>
              </a:ext>
            </a:extLst>
          </p:cNvPr>
          <p:cNvPicPr/>
          <p:nvPr/>
        </p:nvPicPr>
        <p:blipFill>
          <a:blip r:embed="rId5"/>
          <a:srcRect t="9512" r="14773" b="17364"/>
          <a:stretch>
            <a:fillRect/>
          </a:stretch>
        </p:blipFill>
        <p:spPr>
          <a:xfrm>
            <a:off x="1467695" y="5060482"/>
            <a:ext cx="3576894" cy="981662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4" name="Imagem 3" descr="Interface gráfica do usuário, Texto, Aplicativo, Email&#10;&#10;O conteúdo gerado por IA pode estar incorreto.">
            <a:extLst>
              <a:ext uri="{FF2B5EF4-FFF2-40B4-BE49-F238E27FC236}">
                <a16:creationId xmlns:a16="http://schemas.microsoft.com/office/drawing/2014/main" id="{473FB504-E97D-756D-127E-434AD1A023A9}"/>
              </a:ext>
            </a:extLst>
          </p:cNvPr>
          <p:cNvPicPr/>
          <p:nvPr/>
        </p:nvPicPr>
        <p:blipFill>
          <a:blip r:embed="rId6"/>
          <a:srcRect t="558" r="17213" b="46272"/>
          <a:stretch>
            <a:fillRect/>
          </a:stretch>
        </p:blipFill>
        <p:spPr>
          <a:xfrm>
            <a:off x="6945506" y="5120487"/>
            <a:ext cx="3598333" cy="981662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5" name="Imagem 4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41811EA1-A1F1-039E-9C1E-F5F02A3609D4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3912127" y="2280865"/>
            <a:ext cx="4367744" cy="1373822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35E001D-FC99-CA37-34C4-C550B4A55DE3}"/>
              </a:ext>
            </a:extLst>
          </p:cNvPr>
          <p:cNvSpPr txBox="1"/>
          <p:nvPr/>
        </p:nvSpPr>
        <p:spPr>
          <a:xfrm>
            <a:off x="1075809" y="4440190"/>
            <a:ext cx="5960533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Na aba </a:t>
            </a:r>
            <a:r>
              <a:rPr lang="pt-BR" sz="1800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“Pesquisar” </a:t>
            </a: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dos Negócios: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C70C29D-8188-D6E7-5546-BDCC00648B01}"/>
              </a:ext>
            </a:extLst>
          </p:cNvPr>
          <p:cNvSpPr txBox="1"/>
          <p:nvPr/>
        </p:nvSpPr>
        <p:spPr>
          <a:xfrm>
            <a:off x="6509887" y="4440190"/>
            <a:ext cx="4851942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Na aba </a:t>
            </a:r>
            <a:r>
              <a:rPr lang="pt-BR" sz="1800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“Pesquisar na </a:t>
            </a:r>
            <a:r>
              <a:rPr lang="pt-BR" sz="1800" b="1" kern="15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HubSpot</a:t>
            </a:r>
            <a:r>
              <a:rPr lang="pt-BR" sz="1800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”</a:t>
            </a: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36EEF5F-8C6D-8519-C527-DD5D0197C945}"/>
              </a:ext>
            </a:extLst>
          </p:cNvPr>
          <p:cNvSpPr txBox="1"/>
          <p:nvPr/>
        </p:nvSpPr>
        <p:spPr>
          <a:xfrm>
            <a:off x="1466760" y="1508292"/>
            <a:ext cx="9258479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 número dos negócios é sequencial e atualmente é composto por 11 dígitos, começa com 5 e está localizado entre os colchetes “[]”.</a:t>
            </a:r>
          </a:p>
        </p:txBody>
      </p:sp>
    </p:spTree>
    <p:extLst>
      <p:ext uri="{BB962C8B-B14F-4D97-AF65-F5344CB8AC3E}">
        <p14:creationId xmlns:p14="http://schemas.microsoft.com/office/powerpoint/2010/main" val="28930533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C64A3B-06F2-2CB8-FD1A-0E5D62767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1BE260AD-2FD6-625F-9008-302B89A78CA6}"/>
              </a:ext>
            </a:extLst>
          </p:cNvPr>
          <p:cNvSpPr/>
          <p:nvPr/>
        </p:nvSpPr>
        <p:spPr>
          <a:xfrm>
            <a:off x="7815274" y="1387071"/>
            <a:ext cx="3588369" cy="2608385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7BD39DB3-D372-607C-D01B-21DDB8D7C6DD}"/>
              </a:ext>
            </a:extLst>
          </p:cNvPr>
          <p:cNvSpPr/>
          <p:nvPr/>
        </p:nvSpPr>
        <p:spPr>
          <a:xfrm>
            <a:off x="856295" y="1981686"/>
            <a:ext cx="5910265" cy="2081881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5182F563-2165-CD54-88A1-2B97A6800C7C}"/>
              </a:ext>
            </a:extLst>
          </p:cNvPr>
          <p:cNvSpPr/>
          <p:nvPr/>
        </p:nvSpPr>
        <p:spPr>
          <a:xfrm>
            <a:off x="1779723" y="5618714"/>
            <a:ext cx="8632553" cy="64633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B3FA3BFC-20DD-45EF-21CD-4233269420F7}"/>
              </a:ext>
            </a:extLst>
          </p:cNvPr>
          <p:cNvSpPr txBox="1"/>
          <p:nvPr/>
        </p:nvSpPr>
        <p:spPr>
          <a:xfrm>
            <a:off x="5101840" y="152520"/>
            <a:ext cx="5331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encontrar um Negócio dentro de um Ticket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C3D973A5-EBBD-1433-5014-6C63EB5031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pic>
        <p:nvPicPr>
          <p:cNvPr id="5" name="Imagem 4" descr="Tela de computador com texto preto sobre fundo branco&#10;&#10;O conteúdo gerado por IA pode estar incorreto.">
            <a:extLst>
              <a:ext uri="{FF2B5EF4-FFF2-40B4-BE49-F238E27FC236}">
                <a16:creationId xmlns:a16="http://schemas.microsoft.com/office/drawing/2014/main" id="{13589557-FE8F-0028-5967-7C0362C6901C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075809" y="2127996"/>
            <a:ext cx="5400040" cy="1744345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6" name="Imagem 5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EE785F90-C8C1-A419-F951-ED9B26E3A399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8238425" y="1529969"/>
            <a:ext cx="2771140" cy="2252980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8FACB78-CDAE-2D11-569D-725E1D2F8BDF}"/>
              </a:ext>
            </a:extLst>
          </p:cNvPr>
          <p:cNvSpPr txBox="1"/>
          <p:nvPr/>
        </p:nvSpPr>
        <p:spPr>
          <a:xfrm>
            <a:off x="1075809" y="1450829"/>
            <a:ext cx="67394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Ao pesquisar um ticket, a aba irá abrir da maneira abaixo.</a:t>
            </a: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DECF93A-8E8B-A332-C92F-4B975903A69F}"/>
              </a:ext>
            </a:extLst>
          </p:cNvPr>
          <p:cNvSpPr txBox="1"/>
          <p:nvPr/>
        </p:nvSpPr>
        <p:spPr>
          <a:xfrm>
            <a:off x="1075809" y="4235661"/>
            <a:ext cx="10002693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Na lateral direita, é possível explorar a aba rolando para baixo e logo encontrando a aba </a:t>
            </a:r>
            <a:r>
              <a:rPr lang="pt-BR" sz="1800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“Negócios”.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69486A1-FF32-3452-06EA-F256E18E0235}"/>
              </a:ext>
            </a:extLst>
          </p:cNvPr>
          <p:cNvSpPr txBox="1"/>
          <p:nvPr/>
        </p:nvSpPr>
        <p:spPr>
          <a:xfrm>
            <a:off x="1075809" y="4868025"/>
            <a:ext cx="6739466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Ao clicar em cima, você será redirecionado ao Negócio.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8B44D91-5449-616F-B54B-2A999883C808}"/>
              </a:ext>
            </a:extLst>
          </p:cNvPr>
          <p:cNvSpPr txBox="1"/>
          <p:nvPr/>
        </p:nvSpPr>
        <p:spPr>
          <a:xfrm>
            <a:off x="1835150" y="5744294"/>
            <a:ext cx="8521700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kern="15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Todos os Negócios que estiverem associados a este Ticket, irão aparecer nesta aba.</a:t>
            </a:r>
          </a:p>
        </p:txBody>
      </p:sp>
      <p:sp>
        <p:nvSpPr>
          <p:cNvPr id="14" name="Seta: para a Direita 13">
            <a:extLst>
              <a:ext uri="{FF2B5EF4-FFF2-40B4-BE49-F238E27FC236}">
                <a16:creationId xmlns:a16="http://schemas.microsoft.com/office/drawing/2014/main" id="{58F699E3-6037-48C7-A31D-80EBEB4081D1}"/>
              </a:ext>
            </a:extLst>
          </p:cNvPr>
          <p:cNvSpPr/>
          <p:nvPr/>
        </p:nvSpPr>
        <p:spPr>
          <a:xfrm rot="19362912">
            <a:off x="6125359" y="2555534"/>
            <a:ext cx="2285462" cy="201851"/>
          </a:xfrm>
          <a:prstGeom prst="rightArrow">
            <a:avLst/>
          </a:prstGeom>
          <a:solidFill>
            <a:srgbClr val="2E75B6"/>
          </a:solidFill>
          <a:ln>
            <a:solidFill>
              <a:srgbClr val="D3DE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9899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9F5ABB-BCD2-DACB-A7BE-259F52489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11A0432D-7FC9-A267-65CA-271C9B01E195}"/>
              </a:ext>
            </a:extLst>
          </p:cNvPr>
          <p:cNvSpPr/>
          <p:nvPr/>
        </p:nvSpPr>
        <p:spPr>
          <a:xfrm>
            <a:off x="7815274" y="1318319"/>
            <a:ext cx="3488451" cy="2924703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DD4B97C8-9574-1DA1-FFFF-AC1EA8FC1CFC}"/>
              </a:ext>
            </a:extLst>
          </p:cNvPr>
          <p:cNvSpPr/>
          <p:nvPr/>
        </p:nvSpPr>
        <p:spPr>
          <a:xfrm>
            <a:off x="888274" y="1985631"/>
            <a:ext cx="5852160" cy="2307695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B512E9FB-3E7B-AE87-F8B6-4C55EC54F7CF}"/>
              </a:ext>
            </a:extLst>
          </p:cNvPr>
          <p:cNvSpPr/>
          <p:nvPr/>
        </p:nvSpPr>
        <p:spPr>
          <a:xfrm>
            <a:off x="2029098" y="5639766"/>
            <a:ext cx="8024949" cy="64633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4FA0E17-D6C7-1B3B-F67D-07DB0FC7C428}"/>
              </a:ext>
            </a:extLst>
          </p:cNvPr>
          <p:cNvSpPr txBox="1"/>
          <p:nvPr/>
        </p:nvSpPr>
        <p:spPr>
          <a:xfrm>
            <a:off x="5101840" y="152520"/>
            <a:ext cx="5331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encontrar um Ticket dentro de um Negócio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8CB3B7C8-6B4F-F9F1-5D3A-0093A3BB8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pic>
        <p:nvPicPr>
          <p:cNvPr id="2" name="Imagem 1" descr="Interface gráfica do usuário, Texto, Aplicativo, Email&#10;&#10;O conteúdo gerado por IA pode estar incorreto.">
            <a:extLst>
              <a:ext uri="{FF2B5EF4-FFF2-40B4-BE49-F238E27FC236}">
                <a16:creationId xmlns:a16="http://schemas.microsoft.com/office/drawing/2014/main" id="{91517147-6F08-6360-3487-72248C74F018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1114334" y="2205404"/>
            <a:ext cx="5400040" cy="1938655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4" name="Imagem 3" descr="Interface gráfica do usuário, Texto, Aplicativo, Email&#10;&#10;O conteúdo gerado por IA pode estar incorreto.">
            <a:extLst>
              <a:ext uri="{FF2B5EF4-FFF2-40B4-BE49-F238E27FC236}">
                <a16:creationId xmlns:a16="http://schemas.microsoft.com/office/drawing/2014/main" id="{6CE7AC7C-C00A-FFB2-29C4-13269F5CD887}"/>
              </a:ext>
            </a:extLst>
          </p:cNvPr>
          <p:cNvPicPr/>
          <p:nvPr/>
        </p:nvPicPr>
        <p:blipFill>
          <a:blip r:embed="rId5"/>
          <a:srcRect l="76482" t="32530" b="12666"/>
          <a:stretch>
            <a:fillRect/>
          </a:stretch>
        </p:blipFill>
        <p:spPr>
          <a:xfrm>
            <a:off x="8103200" y="1475717"/>
            <a:ext cx="2912599" cy="2547472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6C32231-14B5-5ACA-CF0F-B07958CC742E}"/>
              </a:ext>
            </a:extLst>
          </p:cNvPr>
          <p:cNvSpPr txBox="1"/>
          <p:nvPr/>
        </p:nvSpPr>
        <p:spPr>
          <a:xfrm>
            <a:off x="1075809" y="1475717"/>
            <a:ext cx="67394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Ao pesquisar um negócio, a aba irá abrir da maneira abaixo.</a:t>
            </a: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E31E5FA-B786-04FC-6485-05C9112AC3B6}"/>
              </a:ext>
            </a:extLst>
          </p:cNvPr>
          <p:cNvSpPr txBox="1"/>
          <p:nvPr/>
        </p:nvSpPr>
        <p:spPr>
          <a:xfrm>
            <a:off x="1075809" y="4368603"/>
            <a:ext cx="9821095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Na tela “Negócios”, ainda na lateral direita, é possível identificar aba </a:t>
            </a:r>
            <a:r>
              <a:rPr lang="pt-BR" sz="1800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“Tickets”</a:t>
            </a: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A1BB55A-11CD-6475-CD49-2ADA4994005C}"/>
              </a:ext>
            </a:extLst>
          </p:cNvPr>
          <p:cNvSpPr txBox="1"/>
          <p:nvPr/>
        </p:nvSpPr>
        <p:spPr>
          <a:xfrm>
            <a:off x="2083524" y="5765344"/>
            <a:ext cx="7916095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Todos os Tickets que estiverem associados a este Negócio, irão aparecer nesta aba.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0F499D3-C1C7-8331-68BD-025BA3C4411E}"/>
              </a:ext>
            </a:extLst>
          </p:cNvPr>
          <p:cNvSpPr txBox="1"/>
          <p:nvPr/>
        </p:nvSpPr>
        <p:spPr>
          <a:xfrm>
            <a:off x="1075809" y="4918160"/>
            <a:ext cx="6739466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Ao clicar em cima, você será redirecionado ao Ticket.</a:t>
            </a:r>
          </a:p>
        </p:txBody>
      </p:sp>
      <p:sp>
        <p:nvSpPr>
          <p:cNvPr id="14" name="Seta: para a Direita 13">
            <a:extLst>
              <a:ext uri="{FF2B5EF4-FFF2-40B4-BE49-F238E27FC236}">
                <a16:creationId xmlns:a16="http://schemas.microsoft.com/office/drawing/2014/main" id="{465E2E22-B7CE-B893-3BCE-B94B907E76D1}"/>
              </a:ext>
            </a:extLst>
          </p:cNvPr>
          <p:cNvSpPr/>
          <p:nvPr/>
        </p:nvSpPr>
        <p:spPr>
          <a:xfrm rot="19362912">
            <a:off x="6112116" y="2341432"/>
            <a:ext cx="2235924" cy="173825"/>
          </a:xfrm>
          <a:prstGeom prst="rightArrow">
            <a:avLst/>
          </a:prstGeom>
          <a:solidFill>
            <a:srgbClr val="2E75B6"/>
          </a:solidFill>
          <a:ln>
            <a:solidFill>
              <a:srgbClr val="D3DE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40946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E7828-DC3B-06BF-D6D0-E090885A1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F33DC726-C17C-A839-565B-6547806F0DD5}"/>
              </a:ext>
            </a:extLst>
          </p:cNvPr>
          <p:cNvSpPr/>
          <p:nvPr/>
        </p:nvSpPr>
        <p:spPr>
          <a:xfrm>
            <a:off x="0" y="4935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9FD30375-6984-706E-8498-147468A33393}"/>
              </a:ext>
            </a:extLst>
          </p:cNvPr>
          <p:cNvGrpSpPr/>
          <p:nvPr/>
        </p:nvGrpSpPr>
        <p:grpSpPr>
          <a:xfrm>
            <a:off x="-3038595" y="530712"/>
            <a:ext cx="7713937" cy="6277938"/>
            <a:chOff x="-4221480" y="-379051"/>
            <a:chExt cx="8808137" cy="7685690"/>
          </a:xfrm>
        </p:grpSpPr>
        <p:pic>
          <p:nvPicPr>
            <p:cNvPr id="24" name="Imagem 23" descr="Uma imagem contendo Logotipo&#10;&#10;Descrição gerada automaticamente">
              <a:extLst>
                <a:ext uri="{FF2B5EF4-FFF2-40B4-BE49-F238E27FC236}">
                  <a16:creationId xmlns:a16="http://schemas.microsoft.com/office/drawing/2014/main" id="{BA4C209C-DDC1-E619-AB58-34355D91E5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69" t="15299" r="65994" b="41437"/>
            <a:stretch/>
          </p:blipFill>
          <p:spPr>
            <a:xfrm>
              <a:off x="-3985843" y="-379051"/>
              <a:ext cx="8572500" cy="7685690"/>
            </a:xfrm>
            <a:prstGeom prst="rect">
              <a:avLst/>
            </a:prstGeom>
          </p:spPr>
        </p:pic>
        <p:grpSp>
          <p:nvGrpSpPr>
            <p:cNvPr id="25" name="Agrupar 24">
              <a:extLst>
                <a:ext uri="{FF2B5EF4-FFF2-40B4-BE49-F238E27FC236}">
                  <a16:creationId xmlns:a16="http://schemas.microsoft.com/office/drawing/2014/main" id="{A4F2948E-9200-4B55-495E-0E7A61FB32BC}"/>
                </a:ext>
              </a:extLst>
            </p:cNvPr>
            <p:cNvGrpSpPr/>
            <p:nvPr/>
          </p:nvGrpSpPr>
          <p:grpSpPr>
            <a:xfrm>
              <a:off x="-4221480" y="0"/>
              <a:ext cx="7807515" cy="6858000"/>
              <a:chOff x="6096000" y="0"/>
              <a:chExt cx="7807515" cy="6858000"/>
            </a:xfrm>
          </p:grpSpPr>
          <p:pic>
            <p:nvPicPr>
              <p:cNvPr id="26" name="Imagem 25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D652B5C1-C846-E5DD-9375-807A9282D2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50869" y="0"/>
                <a:ext cx="4052646" cy="6858000"/>
              </a:xfrm>
              <a:prstGeom prst="rect">
                <a:avLst/>
              </a:prstGeom>
            </p:spPr>
          </p:pic>
          <p:pic>
            <p:nvPicPr>
              <p:cNvPr id="27" name="Imagem 26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E0C635E3-20F7-F85C-0439-716A20FCEA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6000" y="0"/>
                <a:ext cx="4052646" cy="6858000"/>
              </a:xfrm>
              <a:prstGeom prst="rect">
                <a:avLst/>
              </a:prstGeom>
            </p:spPr>
          </p:pic>
        </p:grp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83AB0041-C374-9408-E4F5-E8FF6E552486}"/>
              </a:ext>
            </a:extLst>
          </p:cNvPr>
          <p:cNvSpPr txBox="1"/>
          <p:nvPr/>
        </p:nvSpPr>
        <p:spPr>
          <a:xfrm>
            <a:off x="4675342" y="2767280"/>
            <a:ext cx="67181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Agradecemos a atenção!</a:t>
            </a:r>
          </a:p>
          <a:p>
            <a:r>
              <a:rPr lang="pt-BR" sz="4000" b="1" dirty="0">
                <a:solidFill>
                  <a:schemeClr val="bg1"/>
                </a:solidFill>
              </a:rPr>
              <a:t>Central de Negócios</a:t>
            </a:r>
            <a:endParaRPr lang="pt-BR" sz="4800" b="1" dirty="0">
              <a:solidFill>
                <a:schemeClr val="bg1"/>
              </a:solidFill>
            </a:endParaRPr>
          </a:p>
        </p:txBody>
      </p:sp>
      <p:pic>
        <p:nvPicPr>
          <p:cNvPr id="2" name="Imagem 1" descr="Uma imagem contendo Logotipo&#10;&#10;Descrição gerada automaticamente">
            <a:extLst>
              <a:ext uri="{FF2B5EF4-FFF2-40B4-BE49-F238E27FC236}">
                <a16:creationId xmlns:a16="http://schemas.microsoft.com/office/drawing/2014/main" id="{7F013F8F-03DF-84EC-8DB2-A56579ED71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18" y="145672"/>
            <a:ext cx="1722214" cy="53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3789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eonik FF">
      <a:majorFont>
        <a:latin typeface="Aeonik Black"/>
        <a:ea typeface=""/>
        <a:cs typeface=""/>
      </a:majorFont>
      <a:minorFont>
        <a:latin typeface="Aeon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  <wetp:taskpane dockstate="right" visibility="0" width="525" row="1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025A256A-574D-4107-9562-C9941B128C2C}">
  <we:reference id="wa200001745" version="1.0.1.5" store="pt-BR" storeType="OMEX"/>
  <we:alternateReferences>
    <we:reference id="WA200001745" version="1.0.1.5" store="WA200001745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AE2D6669-119C-4A55-901B-D1843B9F571D}">
  <we:reference id="wa104038830" version="1.0.0.3" store="pt-BR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4852d83-9a02-44d6-8fa9-e81b400f8047">
      <Terms xmlns="http://schemas.microsoft.com/office/infopath/2007/PartnerControls"/>
    </lcf76f155ced4ddcb4097134ff3c332f>
    <TaxCatchAll xmlns="3d1cf084-92fd-4cb1-823e-63f3307cf98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D44824392CA7E4C9ED3FBA455B14E8F" ma:contentTypeVersion="15" ma:contentTypeDescription="Crie um novo documento." ma:contentTypeScope="" ma:versionID="40b450999035750596bceb2efcc081b0">
  <xsd:schema xmlns:xsd="http://www.w3.org/2001/XMLSchema" xmlns:xs="http://www.w3.org/2001/XMLSchema" xmlns:p="http://schemas.microsoft.com/office/2006/metadata/properties" xmlns:ns2="94852d83-9a02-44d6-8fa9-e81b400f8047" xmlns:ns3="3d1cf084-92fd-4cb1-823e-63f3307cf984" targetNamespace="http://schemas.microsoft.com/office/2006/metadata/properties" ma:root="true" ma:fieldsID="dc50d8d1a9420e9cc22595a36572266b" ns2:_="" ns3:_="">
    <xsd:import namespace="94852d83-9a02-44d6-8fa9-e81b400f8047"/>
    <xsd:import namespace="3d1cf084-92fd-4cb1-823e-63f3307cf9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852d83-9a02-44d6-8fa9-e81b400f80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65d3da88-f359-4992-aef6-748b5b7ccf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1cf084-92fd-4cb1-823e-63f3307cf98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fc1f687-aeeb-426b-8bf0-b990d9656e7a}" ma:internalName="TaxCatchAll" ma:showField="CatchAllData" ma:web="3d1cf084-92fd-4cb1-823e-63f3307cf9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B999B4F-99AD-41AD-90D3-EEBA1B3D46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669F863-5E38-4A5E-89C6-50B4CFF67093}">
  <ds:schemaRefs>
    <ds:schemaRef ds:uri="http://www.w3.org/XML/1998/namespace"/>
    <ds:schemaRef ds:uri="http://schemas.microsoft.com/office/2006/documentManagement/types"/>
    <ds:schemaRef ds:uri="http://purl.org/dc/terms/"/>
    <ds:schemaRef ds:uri="http://purl.org/dc/elements/1.1/"/>
    <ds:schemaRef ds:uri="http://schemas.openxmlformats.org/package/2006/metadata/core-properties"/>
    <ds:schemaRef ds:uri="3d1cf084-92fd-4cb1-823e-63f3307cf984"/>
    <ds:schemaRef ds:uri="94852d83-9a02-44d6-8fa9-e81b400f8047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C9448FB-B9E2-4F13-830A-3AEF09B1B5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852d83-9a02-44d6-8fa9-e81b400f8047"/>
    <ds:schemaRef ds:uri="3d1cf084-92fd-4cb1-823e-63f3307cf9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0128b308-5114-4a5d-af78-58f6f8a3df5b}" enabled="1" method="Standard" siteId="{bfd37ff5-1d50-4da1-b4a2-5646bffc1c1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4926</TotalTime>
  <Words>1073</Words>
  <Application>Microsoft Office PowerPoint</Application>
  <PresentationFormat>Widescreen</PresentationFormat>
  <Paragraphs>139</Paragraphs>
  <Slides>23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8" baseType="lpstr">
      <vt:lpstr>Aeonik</vt:lpstr>
      <vt:lpstr>Aeonik Black</vt:lpstr>
      <vt:lpstr>Aptos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Juliana Menezes</dc:creator>
  <cp:lastModifiedBy>Camila Sardinha Gomes</cp:lastModifiedBy>
  <cp:revision>144</cp:revision>
  <dcterms:created xsi:type="dcterms:W3CDTF">2022-09-21T16:34:20Z</dcterms:created>
  <dcterms:modified xsi:type="dcterms:W3CDTF">2026-07-28T12:05:20Z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0x0101007D44824392CA7E4C9ED3FBA455B14E8F</vt:lpwstr>
  </property>
  <property fmtid="{D5CDD505-2E9C-101B-9397-08002B2CF9AE}" pid="3" name="MediaServiceImageTags">
    <vt:lpwstr/>
  </property>
  <property fmtid="{D5CDD505-2E9C-101B-9397-08002B2CF9AE}" pid="4" name="Order">
    <vt:r8>1790000</vt:r8>
  </property>
</Properties>
</file>