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webextensions/webextension2.xml" ContentType="application/vnd.ms-office.webextension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7" Type="http://schemas.microsoft.com/office/2020/02/relationships/classificationlabels" Target="docMetadata/LabelInfo.xml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6" Type="http://schemas.openxmlformats.org/officeDocument/2006/relationships/custom-properties" Target="docProps/custom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8"/>
  </p:notesMasterIdLst>
  <p:handoutMasterIdLst>
    <p:handoutMasterId r:id="rId29"/>
  </p:handoutMasterIdLst>
  <p:sldIdLst>
    <p:sldId id="861" r:id="rId5"/>
    <p:sldId id="946" r:id="rId6"/>
    <p:sldId id="947" r:id="rId7"/>
    <p:sldId id="948" r:id="rId8"/>
    <p:sldId id="962" r:id="rId9"/>
    <p:sldId id="949" r:id="rId10"/>
    <p:sldId id="963" r:id="rId11"/>
    <p:sldId id="964" r:id="rId12"/>
    <p:sldId id="950" r:id="rId13"/>
    <p:sldId id="951" r:id="rId14"/>
    <p:sldId id="952" r:id="rId15"/>
    <p:sldId id="953" r:id="rId16"/>
    <p:sldId id="954" r:id="rId17"/>
    <p:sldId id="969" r:id="rId18"/>
    <p:sldId id="970" r:id="rId19"/>
    <p:sldId id="967" r:id="rId20"/>
    <p:sldId id="956" r:id="rId21"/>
    <p:sldId id="957" r:id="rId22"/>
    <p:sldId id="971" r:id="rId23"/>
    <p:sldId id="966" r:id="rId24"/>
    <p:sldId id="960" r:id="rId25"/>
    <p:sldId id="961" r:id="rId26"/>
    <p:sldId id="968" r:id="rId27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3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7E6E6"/>
    <a:srgbClr val="2E75B6"/>
    <a:srgbClr val="D3DEE8"/>
    <a:srgbClr val="FFFFFF"/>
    <a:srgbClr val="3D7A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Estilo Médio 4 - Ênfase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74C1A8A3-306A-4EB7-A6B1-4F7E0EB9C5D6}" styleName="Estilo Médio 3 - Ênfase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548" autoAdjust="0"/>
    <p:restoredTop sz="94660"/>
  </p:normalViewPr>
  <p:slideViewPr>
    <p:cSldViewPr snapToGrid="0">
      <p:cViewPr varScale="1">
        <p:scale>
          <a:sx n="88" d="100"/>
          <a:sy n="88" d="100"/>
        </p:scale>
        <p:origin x="610" y="72"/>
      </p:cViewPr>
      <p:guideLst>
        <p:guide orient="horz" pos="2183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presProps" Target="presProps.xml"/><Relationship Id="rId8" Type="http://schemas.openxmlformats.org/officeDocument/2006/relationships/slide" Target="slides/slide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>
            <a:extLst>
              <a:ext uri="{FF2B5EF4-FFF2-40B4-BE49-F238E27FC236}">
                <a16:creationId xmlns:a16="http://schemas.microsoft.com/office/drawing/2014/main" id="{5CA1873E-5710-CAAC-CD21-7C6791ABBD8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DF4EF4A9-432C-9638-F0B1-2F954C52F8D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D9B19E-A939-4374-897F-65BEBE569F01}" type="datetime1">
              <a:rPr lang="pt-BR" smtClean="0"/>
              <a:t>24/07/2026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55B0931B-C8D9-4066-77F7-3945A32AEBB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pt-BR"/>
              <a:t>Central de Pedidos</a:t>
            </a:r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821DE7AA-3EAD-B85E-DDC9-FC36882A27D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E43DC4-F0DE-4D13-B049-E330CC9AA80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11212494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2CC4D8C-4DDA-490D-B1A2-666EDE380098}" type="datetime1">
              <a:rPr lang="pt-BR" smtClean="0"/>
              <a:t>24/07/2026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pt-BR"/>
              <a:t>Central de Pedidos</a:t>
            </a: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948FDE-25BF-4FC3-B41A-584A5700BEE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741412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906977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128484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9B8BF2-574B-77CC-9904-0CA9B7AE23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750AD540-3F31-3BF4-CFE6-80E8D6CB0FC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2BFB8592-76F6-0CEF-D21D-A785E34DEDA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1047043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55664B-35F4-8A41-DAA3-C625B17670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142F5E55-5335-F35E-CE66-08C554A3CEC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E6385858-508A-F413-63BD-69F1D4AE5DB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1297035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7134DF-0BAE-2E80-DDCC-6DA5BE0FBA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E59AAD9D-F003-3401-F127-083ADD9DBD9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A4D4E092-5A6D-CD3E-AA7B-8FAB9B7DC36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54698523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92CA76-3496-10AC-ACF0-CF5348FB67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16E066B4-1957-2578-EB69-DDD87B8C163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DE535292-95C9-8B9D-5A0F-81387928DE0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20836052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2EEA49-BFDA-710B-1E3A-38E28086A9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9B03292B-DE7B-43C3-455B-2A5FE1A89CD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338CFE41-FCC7-6F3F-564F-9819483DE6E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93655123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7F1BF2-22AA-34E0-B91B-B0B4833A1D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21418E9C-D193-A796-E99B-4E9C28FAF1F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0ACB7A66-AC57-C855-45EF-F76A8E908C7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23397773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0D170C-E079-DED2-A668-B5E5D48558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9F8CE044-38CF-6F5A-C5F8-A2DE715BC7D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494B5EFD-B1DD-A29D-799D-6B3C4885F8A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03831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7761690-6B7B-38F1-9C56-5772DA9BE58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013FC181-AB74-EBA4-598F-8CEC600460D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94BA7BFB-E354-A119-7DEF-BE245FDE03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23BFA17-D7E1-1210-5E40-D2921288BC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0CC44ED-554E-9EAF-06EA-0F9CE7BDCD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369BA-8EC4-4A32-AD43-328BCAEF7DD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914046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B8F40C0-6A25-A7AC-46D8-8A11400D9D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DC6190CD-FC0E-BDB2-5FCA-1705BBD250F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68E6A6F-F1D4-9D83-D79C-481EE491CA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20DF10F9-097B-DDAF-235C-B3F0748556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B729DB7-1A4B-AED1-BFD5-D762A425FE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369BA-8EC4-4A32-AD43-328BCAEF7DD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492373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EA2CE459-A290-3153-E83E-EC28EC7264D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51B921C3-548C-BE25-D3F3-D15E3B19513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9F99472-2EE5-F647-1FA5-BE078502FA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117EA2EF-5356-C0F8-F443-E23360BB20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0C26B07-2ECD-E43F-E142-EF484F0FA7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369BA-8EC4-4A32-AD43-328BCAEF7DD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795809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9" name="Conector reto 28">
            <a:extLst>
              <a:ext uri="{FF2B5EF4-FFF2-40B4-BE49-F238E27FC236}">
                <a16:creationId xmlns:a16="http://schemas.microsoft.com/office/drawing/2014/main" id="{8C2BB78B-34D2-7C52-ABA2-0CD50F2A4ED6}"/>
              </a:ext>
            </a:extLst>
          </p:cNvPr>
          <p:cNvCxnSpPr>
            <a:cxnSpLocks/>
          </p:cNvCxnSpPr>
          <p:nvPr userDrawn="1"/>
        </p:nvCxnSpPr>
        <p:spPr>
          <a:xfrm flipH="1">
            <a:off x="5090160" y="613882"/>
            <a:ext cx="7101840" cy="0"/>
          </a:xfrm>
          <a:prstGeom prst="line">
            <a:avLst/>
          </a:prstGeom>
          <a:ln w="31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ector reto 29">
            <a:extLst>
              <a:ext uri="{FF2B5EF4-FFF2-40B4-BE49-F238E27FC236}">
                <a16:creationId xmlns:a16="http://schemas.microsoft.com/office/drawing/2014/main" id="{8F116FD2-C8DA-B346-96D0-D9C811DC10B2}"/>
              </a:ext>
            </a:extLst>
          </p:cNvPr>
          <p:cNvCxnSpPr>
            <a:cxnSpLocks/>
          </p:cNvCxnSpPr>
          <p:nvPr userDrawn="1"/>
        </p:nvCxnSpPr>
        <p:spPr>
          <a:xfrm flipH="1">
            <a:off x="5090160" y="613882"/>
            <a:ext cx="7101840" cy="0"/>
          </a:xfrm>
          <a:prstGeom prst="line">
            <a:avLst/>
          </a:prstGeom>
          <a:ln w="3175">
            <a:solidFill>
              <a:srgbClr val="012AFF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1" name="Agrupar 30">
            <a:extLst>
              <a:ext uri="{FF2B5EF4-FFF2-40B4-BE49-F238E27FC236}">
                <a16:creationId xmlns:a16="http://schemas.microsoft.com/office/drawing/2014/main" id="{7889AA4C-6C88-3134-DBD2-20D2E0509D12}"/>
              </a:ext>
            </a:extLst>
          </p:cNvPr>
          <p:cNvGrpSpPr/>
          <p:nvPr userDrawn="1"/>
        </p:nvGrpSpPr>
        <p:grpSpPr>
          <a:xfrm>
            <a:off x="-1276855" y="0"/>
            <a:ext cx="7807515" cy="6858000"/>
            <a:chOff x="6096000" y="0"/>
            <a:chExt cx="7807515" cy="6858000"/>
          </a:xfrm>
        </p:grpSpPr>
        <p:pic>
          <p:nvPicPr>
            <p:cNvPr id="32" name="Imagem 31" descr="Satélite no espaço&#10;&#10;Descrição gerada automaticamente com confiança média">
              <a:extLst>
                <a:ext uri="{FF2B5EF4-FFF2-40B4-BE49-F238E27FC236}">
                  <a16:creationId xmlns:a16="http://schemas.microsoft.com/office/drawing/2014/main" id="{47D06B5F-BF30-2ED9-7373-08D40B97E2A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alphaModFix amt="1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50869" y="0"/>
              <a:ext cx="4052646" cy="6858000"/>
            </a:xfrm>
            <a:prstGeom prst="rect">
              <a:avLst/>
            </a:prstGeom>
          </p:spPr>
        </p:pic>
        <p:pic>
          <p:nvPicPr>
            <p:cNvPr id="33" name="Imagem 32" descr="Satélite no espaço&#10;&#10;Descrição gerada automaticamente com confiança média">
              <a:extLst>
                <a:ext uri="{FF2B5EF4-FFF2-40B4-BE49-F238E27FC236}">
                  <a16:creationId xmlns:a16="http://schemas.microsoft.com/office/drawing/2014/main" id="{9991D78F-E364-790A-ED56-ABA7FE51039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alphaModFix amt="1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96000" y="0"/>
              <a:ext cx="4052646" cy="6858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733989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C2C0B75-8A8A-3037-71E1-823615C7FC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A0D613E-F857-7605-74FB-5F826233C9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99E3C4D-BA36-33DC-4943-343F1E7F13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AC33D0D-EC9A-6E84-7202-E05C439D0B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3E1FCB7-BD2B-5141-D6B8-FDABCF25F9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369BA-8EC4-4A32-AD43-328BCAEF7DD0}" type="slidenum">
              <a:rPr lang="pt-BR" smtClean="0"/>
              <a:t>‹nº›</a:t>
            </a:fld>
            <a:endParaRPr lang="pt-BR"/>
          </a:p>
        </p:txBody>
      </p:sp>
      <p:pic>
        <p:nvPicPr>
          <p:cNvPr id="7" name="Imagem 6" descr="Interface gráfica do usuário&#10;&#10;Descrição gerada automaticamente com confiança baixa">
            <a:extLst>
              <a:ext uri="{FF2B5EF4-FFF2-40B4-BE49-F238E27FC236}">
                <a16:creationId xmlns:a16="http://schemas.microsoft.com/office/drawing/2014/main" id="{1BE8B60E-93B8-58D4-D337-E4BF4ED50AD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796" t="25871" r="33431" b="29610"/>
          <a:stretch/>
        </p:blipFill>
        <p:spPr>
          <a:xfrm>
            <a:off x="11858400" y="6585400"/>
            <a:ext cx="206599" cy="165945"/>
          </a:xfrm>
          <a:prstGeom prst="rect">
            <a:avLst/>
          </a:prstGeom>
        </p:spPr>
      </p:pic>
      <p:grpSp>
        <p:nvGrpSpPr>
          <p:cNvPr id="8" name="Agrupar 7">
            <a:extLst>
              <a:ext uri="{FF2B5EF4-FFF2-40B4-BE49-F238E27FC236}">
                <a16:creationId xmlns:a16="http://schemas.microsoft.com/office/drawing/2014/main" id="{17C8774B-D48C-AB2F-16B4-A2E444978E5C}"/>
              </a:ext>
            </a:extLst>
          </p:cNvPr>
          <p:cNvGrpSpPr/>
          <p:nvPr userDrawn="1"/>
        </p:nvGrpSpPr>
        <p:grpSpPr>
          <a:xfrm>
            <a:off x="-2277571" y="-11915"/>
            <a:ext cx="7807515" cy="6858000"/>
            <a:chOff x="6096000" y="0"/>
            <a:chExt cx="7807515" cy="6858000"/>
          </a:xfrm>
        </p:grpSpPr>
        <p:pic>
          <p:nvPicPr>
            <p:cNvPr id="9" name="Imagem 8" descr="Satélite no espaço&#10;&#10;Descrição gerada automaticamente com confiança média">
              <a:extLst>
                <a:ext uri="{FF2B5EF4-FFF2-40B4-BE49-F238E27FC236}">
                  <a16:creationId xmlns:a16="http://schemas.microsoft.com/office/drawing/2014/main" id="{16D06B54-EA66-FC3A-12F2-FBC83DF8850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 amt="1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50869" y="0"/>
              <a:ext cx="4052646" cy="6858000"/>
            </a:xfrm>
            <a:prstGeom prst="rect">
              <a:avLst/>
            </a:prstGeom>
          </p:spPr>
        </p:pic>
        <p:pic>
          <p:nvPicPr>
            <p:cNvPr id="10" name="Imagem 9" descr="Satélite no espaço&#10;&#10;Descrição gerada automaticamente com confiança média">
              <a:extLst>
                <a:ext uri="{FF2B5EF4-FFF2-40B4-BE49-F238E27FC236}">
                  <a16:creationId xmlns:a16="http://schemas.microsoft.com/office/drawing/2014/main" id="{B1513F36-AD4B-114A-5D5E-69999335259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 amt="1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96000" y="0"/>
              <a:ext cx="4052646" cy="6858000"/>
            </a:xfrm>
            <a:prstGeom prst="rect">
              <a:avLst/>
            </a:prstGeom>
          </p:spPr>
        </p:pic>
      </p:grpSp>
      <p:cxnSp>
        <p:nvCxnSpPr>
          <p:cNvPr id="11" name="Conector reto 10">
            <a:extLst>
              <a:ext uri="{FF2B5EF4-FFF2-40B4-BE49-F238E27FC236}">
                <a16:creationId xmlns:a16="http://schemas.microsoft.com/office/drawing/2014/main" id="{E0D73121-69B0-3E0E-48E5-55CFE840B1A5}"/>
              </a:ext>
            </a:extLst>
          </p:cNvPr>
          <p:cNvCxnSpPr>
            <a:cxnSpLocks/>
          </p:cNvCxnSpPr>
          <p:nvPr userDrawn="1"/>
        </p:nvCxnSpPr>
        <p:spPr>
          <a:xfrm flipH="1">
            <a:off x="4833257" y="6662574"/>
            <a:ext cx="6995384" cy="0"/>
          </a:xfrm>
          <a:prstGeom prst="line">
            <a:avLst/>
          </a:prstGeom>
          <a:ln w="31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928004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0810CF6-42F6-03F9-335B-B9C47DA52F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200A4931-7E9F-CDC4-2DB9-5CCCF933C1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9B6745BB-5408-83D5-9590-8349FD0392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29248F1-0C23-3020-BA2B-2BDD0F421B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90CD8236-7C28-DE4F-BB97-B42168901D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369BA-8EC4-4A32-AD43-328BCAEF7DD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494455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4F9CF8C-6680-409A-6F47-D9C928FE66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B2EC7D1-6AD2-EF0D-614A-5DFE83A4F2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1BC5CC73-15A8-8D2A-94CA-E3C3876AC5C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833EF218-889C-9206-A921-235D7EF09E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77F05974-6291-23ED-8AD5-561ACCDA27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B673D7F8-F80C-E01F-ECC8-AA48FB93E8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369BA-8EC4-4A32-AD43-328BCAEF7DD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664393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BA8D529-162A-016E-3373-2BAE115721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A144A916-0FB2-3788-3D97-6028514F42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0108CA3D-61F7-6E32-8161-55623666E5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7D985441-E23C-8584-626F-971A6592FD1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10A882AB-98E2-0D0E-F9E3-88CCD5632BF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7EB262BA-E395-558E-E6A6-9AB8C538C0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BF89863E-F5D0-EEF3-CD0A-3D23F22F63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455C9321-0481-6E23-E3D7-C0BE5AF750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369BA-8EC4-4A32-AD43-328BCAEF7DD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250736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726AF6C-F1AA-6F60-33B4-B902CB41E2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CAAA0E99-0C94-3867-E5D9-19CB880234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D5039AFF-A466-7EBC-0226-E1E4FF054E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A86778BF-B31F-C343-AFC2-1CDF53779B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369BA-8EC4-4A32-AD43-328BCAEF7DD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780906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D3DD19A0-08F9-95F3-085E-6199E4BC12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255F0E6A-C1D1-8DBC-B502-B4CE128B48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E9ACC279-75F4-28D2-172F-869EDCBE0F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369BA-8EC4-4A32-AD43-328BCAEF7DD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066967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F95AFC7-183F-79F9-4843-EA36E38023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72F3E03E-BFD7-9962-9B0B-E33DC129F8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330A59B8-AEDB-AFD1-A2C0-41D5EF5119F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2A71AD11-4630-A797-9401-B93399ACB0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27730643-76F0-F6BC-1863-21761E6D00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C0663AF3-09D3-EF6C-E55A-7430EFC78A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369BA-8EC4-4A32-AD43-328BCAEF7DD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034530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09A6BB0-884C-08E1-399A-0D6EF28563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23599EF8-23E5-E8BD-1829-367924886AD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0D898216-8ED9-2927-8D71-AA92785D088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A99364A7-75C1-51D8-D8F3-3B5A708AD0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1D716D8F-89F1-C676-AF6B-B0069825D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87F9876F-3F91-2FA4-1D10-81078B5CDC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369BA-8EC4-4A32-AD43-328BCAEF7DD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601551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F241C53A-74A9-9BFC-0546-039ED1FC5A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B432DC33-1049-FF15-144D-804C52441C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786BF4B-0ED4-7D96-1785-05CD907A5D7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7494C75-DFF1-DCB1-02CD-7D3DA9BFBB2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D8F9D70-EC73-6AF0-72DB-36F82CB73E5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8369BA-8EC4-4A32-AD43-328BCAEF7DD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082400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1.png"/><Relationship Id="rId5" Type="http://schemas.openxmlformats.org/officeDocument/2006/relationships/image" Target="../media/image6.png"/><Relationship Id="rId4" Type="http://schemas.microsoft.com/office/2007/relationships/hdphoto" Target="../media/hdphoto1.wdp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4" Type="http://schemas.microsoft.com/office/2007/relationships/hdphoto" Target="../media/hdphoto1.wdp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6.png"/><Relationship Id="rId4" Type="http://schemas.microsoft.com/office/2007/relationships/hdphoto" Target="../media/hdphoto1.wdp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microsoft.com/office/2007/relationships/hdphoto" Target="../media/hdphoto1.wdp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microsoft.com/office/2007/relationships/hdphoto" Target="../media/hdphoto1.wdp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microsoft.com/office/2007/relationships/hdphoto" Target="../media/hdphoto1.wdp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5.png"/><Relationship Id="rId4" Type="http://schemas.microsoft.com/office/2007/relationships/hdphoto" Target="../media/hdphoto1.wdp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microsoft.com/office/2007/relationships/hdphoto" Target="../media/hdphoto1.wdp"/><Relationship Id="rId7" Type="http://schemas.openxmlformats.org/officeDocument/2006/relationships/image" Target="../media/image2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>
            <a:extLst>
              <a:ext uri="{FF2B5EF4-FFF2-40B4-BE49-F238E27FC236}">
                <a16:creationId xmlns:a16="http://schemas.microsoft.com/office/drawing/2014/main" id="{0F528ACB-54DC-CCB0-B24D-277504C05E2C}"/>
              </a:ext>
            </a:extLst>
          </p:cNvPr>
          <p:cNvSpPr/>
          <p:nvPr/>
        </p:nvSpPr>
        <p:spPr>
          <a:xfrm>
            <a:off x="0" y="49350"/>
            <a:ext cx="12192000" cy="6858000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23" name="Agrupar 22">
            <a:extLst>
              <a:ext uri="{FF2B5EF4-FFF2-40B4-BE49-F238E27FC236}">
                <a16:creationId xmlns:a16="http://schemas.microsoft.com/office/drawing/2014/main" id="{6771C654-4524-760B-D880-2A58686B4A03}"/>
              </a:ext>
            </a:extLst>
          </p:cNvPr>
          <p:cNvGrpSpPr/>
          <p:nvPr/>
        </p:nvGrpSpPr>
        <p:grpSpPr>
          <a:xfrm>
            <a:off x="-3038595" y="530712"/>
            <a:ext cx="7713937" cy="6277938"/>
            <a:chOff x="-4221480" y="-379051"/>
            <a:chExt cx="8808137" cy="7685690"/>
          </a:xfrm>
        </p:grpSpPr>
        <p:pic>
          <p:nvPicPr>
            <p:cNvPr id="24" name="Imagem 23" descr="Uma imagem contendo Logotipo&#10;&#10;Descrição gerada automaticamente">
              <a:extLst>
                <a:ext uri="{FF2B5EF4-FFF2-40B4-BE49-F238E27FC236}">
                  <a16:creationId xmlns:a16="http://schemas.microsoft.com/office/drawing/2014/main" id="{D10F7FEC-D254-EB4E-337B-2A58E2AF4C9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069" t="15299" r="65994" b="41437"/>
            <a:stretch/>
          </p:blipFill>
          <p:spPr>
            <a:xfrm>
              <a:off x="-3985843" y="-379051"/>
              <a:ext cx="8572500" cy="7685690"/>
            </a:xfrm>
            <a:prstGeom prst="rect">
              <a:avLst/>
            </a:prstGeom>
          </p:spPr>
        </p:pic>
        <p:grpSp>
          <p:nvGrpSpPr>
            <p:cNvPr id="25" name="Agrupar 24">
              <a:extLst>
                <a:ext uri="{FF2B5EF4-FFF2-40B4-BE49-F238E27FC236}">
                  <a16:creationId xmlns:a16="http://schemas.microsoft.com/office/drawing/2014/main" id="{43525644-5B2C-8AF1-DEB3-F18F6EE276EE}"/>
                </a:ext>
              </a:extLst>
            </p:cNvPr>
            <p:cNvGrpSpPr/>
            <p:nvPr/>
          </p:nvGrpSpPr>
          <p:grpSpPr>
            <a:xfrm>
              <a:off x="-4221480" y="0"/>
              <a:ext cx="7807515" cy="6858000"/>
              <a:chOff x="6096000" y="0"/>
              <a:chExt cx="7807515" cy="6858000"/>
            </a:xfrm>
          </p:grpSpPr>
          <p:pic>
            <p:nvPicPr>
              <p:cNvPr id="26" name="Imagem 25" descr="Satélite no espaço&#10;&#10;Descrição gerada automaticamente com confiança média">
                <a:extLst>
                  <a:ext uri="{FF2B5EF4-FFF2-40B4-BE49-F238E27FC236}">
                    <a16:creationId xmlns:a16="http://schemas.microsoft.com/office/drawing/2014/main" id="{0AC0404F-2BF3-4B40-5292-019739F78CB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850869" y="0"/>
                <a:ext cx="4052646" cy="6858000"/>
              </a:xfrm>
              <a:prstGeom prst="rect">
                <a:avLst/>
              </a:prstGeom>
            </p:spPr>
          </p:pic>
          <p:pic>
            <p:nvPicPr>
              <p:cNvPr id="27" name="Imagem 26" descr="Satélite no espaço&#10;&#10;Descrição gerada automaticamente com confiança média">
                <a:extLst>
                  <a:ext uri="{FF2B5EF4-FFF2-40B4-BE49-F238E27FC236}">
                    <a16:creationId xmlns:a16="http://schemas.microsoft.com/office/drawing/2014/main" id="{AC2B3352-B7E6-8B47-4C7F-F5A805D11F9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096000" y="0"/>
                <a:ext cx="4052646" cy="6858000"/>
              </a:xfrm>
              <a:prstGeom prst="rect">
                <a:avLst/>
              </a:prstGeom>
            </p:spPr>
          </p:pic>
        </p:grpSp>
      </p:grpSp>
      <p:sp>
        <p:nvSpPr>
          <p:cNvPr id="3" name="CaixaDeTexto 2">
            <a:extLst>
              <a:ext uri="{FF2B5EF4-FFF2-40B4-BE49-F238E27FC236}">
                <a16:creationId xmlns:a16="http://schemas.microsoft.com/office/drawing/2014/main" id="{9CE591DC-9B4D-AA1B-9BC9-D7795D259344}"/>
              </a:ext>
            </a:extLst>
          </p:cNvPr>
          <p:cNvSpPr txBox="1"/>
          <p:nvPr/>
        </p:nvSpPr>
        <p:spPr>
          <a:xfrm>
            <a:off x="4602947" y="2979540"/>
            <a:ext cx="6718196" cy="132343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pt-BR" sz="4000" b="1" dirty="0">
                <a:solidFill>
                  <a:schemeClr val="bg1"/>
                </a:solidFill>
              </a:rPr>
              <a:t>Tickets: definições e tutoriais</a:t>
            </a:r>
          </a:p>
          <a:p>
            <a:r>
              <a:rPr lang="pt-BR" sz="4000" b="1">
                <a:solidFill>
                  <a:schemeClr val="bg1"/>
                </a:solidFill>
              </a:rPr>
              <a:t>Central de Negócios</a:t>
            </a:r>
            <a:endParaRPr lang="pt-BR" sz="1200">
              <a:solidFill>
                <a:schemeClr val="bg1"/>
              </a:solidFill>
              <a:latin typeface="Aptos"/>
            </a:endParaRPr>
          </a:p>
        </p:txBody>
      </p:sp>
      <p:pic>
        <p:nvPicPr>
          <p:cNvPr id="2" name="Imagem 1" descr="Uma imagem contendo Logotipo&#10;&#10;Descrição gerada automaticamente">
            <a:extLst>
              <a:ext uri="{FF2B5EF4-FFF2-40B4-BE49-F238E27FC236}">
                <a16:creationId xmlns:a16="http://schemas.microsoft.com/office/drawing/2014/main" id="{EA465374-2D2E-AD17-EEDA-372C9082466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518" y="145672"/>
            <a:ext cx="1722214" cy="533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30676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8FEBEE9-EEA2-E1FE-805F-7A34A130CC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: Cantos Arredondados 6">
            <a:extLst>
              <a:ext uri="{FF2B5EF4-FFF2-40B4-BE49-F238E27FC236}">
                <a16:creationId xmlns:a16="http://schemas.microsoft.com/office/drawing/2014/main" id="{C714E4FE-53BE-34A1-29DA-9AC80D9C8211}"/>
              </a:ext>
            </a:extLst>
          </p:cNvPr>
          <p:cNvSpPr/>
          <p:nvPr/>
        </p:nvSpPr>
        <p:spPr>
          <a:xfrm>
            <a:off x="3257006" y="4754880"/>
            <a:ext cx="5669280" cy="1254034"/>
          </a:xfrm>
          <a:prstGeom prst="roundRect">
            <a:avLst/>
          </a:prstGeom>
          <a:ln>
            <a:noFill/>
          </a:ln>
        </p:spPr>
        <p:style>
          <a:lnRef idx="0">
            <a:scrgbClr r="0" g="0" b="0"/>
          </a:lnRef>
          <a:fillRef idx="1001">
            <a:schemeClr val="lt2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kern="150">
                <a:solidFill>
                  <a:srgbClr val="E7E6E6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1</a:t>
            </a:r>
            <a:endParaRPr lang="pt-BR" dirty="0"/>
          </a:p>
        </p:txBody>
      </p:sp>
      <p:sp>
        <p:nvSpPr>
          <p:cNvPr id="4" name="Retângulo: Cantos Arredondados 3">
            <a:extLst>
              <a:ext uri="{FF2B5EF4-FFF2-40B4-BE49-F238E27FC236}">
                <a16:creationId xmlns:a16="http://schemas.microsoft.com/office/drawing/2014/main" id="{87545F6E-5102-BD0E-E0FE-463BB2B6810D}"/>
              </a:ext>
            </a:extLst>
          </p:cNvPr>
          <p:cNvSpPr/>
          <p:nvPr/>
        </p:nvSpPr>
        <p:spPr>
          <a:xfrm>
            <a:off x="968978" y="1506583"/>
            <a:ext cx="10254042" cy="1036320"/>
          </a:xfrm>
          <a:prstGeom prst="round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5204675F-8E55-E61D-D786-DEB0880E2951}"/>
              </a:ext>
            </a:extLst>
          </p:cNvPr>
          <p:cNvSpPr txBox="1"/>
          <p:nvPr/>
        </p:nvSpPr>
        <p:spPr>
          <a:xfrm>
            <a:off x="5101840" y="152520"/>
            <a:ext cx="53314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/>
              <a:t>Como abrir um Ticket?</a:t>
            </a:r>
          </a:p>
        </p:txBody>
      </p:sp>
      <p:pic>
        <p:nvPicPr>
          <p:cNvPr id="3" name="Imagem 2" descr="Uma imagem contendo Logotipo&#10;&#10;Descrição gerada automaticamente">
            <a:extLst>
              <a:ext uri="{FF2B5EF4-FFF2-40B4-BE49-F238E27FC236}">
                <a16:creationId xmlns:a16="http://schemas.microsoft.com/office/drawing/2014/main" id="{6490AD16-579C-F9E7-DEA4-B490694D0F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GlowEdges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702" y="220908"/>
            <a:ext cx="1722214" cy="533091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2889077C-4AC5-EC0A-8DE4-0D59E212BD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94071" y="4947224"/>
            <a:ext cx="4770533" cy="792549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8AD1AA68-EB71-57E1-782E-D357759FE869}"/>
              </a:ext>
            </a:extLst>
          </p:cNvPr>
          <p:cNvSpPr txBox="1"/>
          <p:nvPr/>
        </p:nvSpPr>
        <p:spPr>
          <a:xfrm>
            <a:off x="1181099" y="1652027"/>
            <a:ext cx="9829800" cy="281641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  <a:buNone/>
            </a:pPr>
            <a:r>
              <a:rPr lang="pt-BR" b="1" kern="150" dirty="0">
                <a:solidFill>
                  <a:schemeClr val="bg1"/>
                </a:solidFill>
                <a:effectLst/>
                <a:ea typeface="Aptos" panose="020B0004020202020204" pitchFamily="34" charset="0"/>
                <a:cs typeface="Times New Roman"/>
              </a:rPr>
              <a:t>Exemplo:</a:t>
            </a:r>
            <a:r>
              <a:rPr lang="pt-BR" kern="150" dirty="0">
                <a:solidFill>
                  <a:schemeClr val="bg1"/>
                </a:solidFill>
                <a:effectLst/>
                <a:ea typeface="Aptos" panose="020B0004020202020204" pitchFamily="34" charset="0"/>
                <a:cs typeface="Times New Roman"/>
              </a:rPr>
              <a:t> A solicitação foi encaminhada no grupo de integração </a:t>
            </a:r>
            <a:r>
              <a:rPr lang="pt-BR" b="1" kern="150" dirty="0">
                <a:solidFill>
                  <a:schemeClr val="bg1"/>
                </a:solidFill>
                <a:effectLst/>
                <a:ea typeface="Aptos" panose="020B0004020202020204" pitchFamily="34" charset="0"/>
                <a:cs typeface="Times New Roman"/>
              </a:rPr>
              <a:t>“Garantia Tradicional + Central de </a:t>
            </a:r>
            <a:r>
              <a:rPr lang="pt-BR" b="1" kern="150" dirty="0">
                <a:solidFill>
                  <a:schemeClr val="bg1"/>
                </a:solidFill>
                <a:ea typeface="+mn-lt"/>
                <a:cs typeface="Times New Roman"/>
              </a:rPr>
              <a:t>Negócios</a:t>
            </a:r>
            <a:r>
              <a:rPr lang="pt-BR" b="1" kern="150" dirty="0">
                <a:solidFill>
                  <a:schemeClr val="bg1"/>
                </a:solidFill>
                <a:effectLst/>
                <a:ea typeface="Aptos" panose="020B0004020202020204" pitchFamily="34" charset="0"/>
                <a:cs typeface="Times New Roman"/>
              </a:rPr>
              <a:t>”</a:t>
            </a:r>
            <a:r>
              <a:rPr lang="pt-BR" kern="150" dirty="0">
                <a:solidFill>
                  <a:schemeClr val="bg1"/>
                </a:solidFill>
                <a:effectLst/>
                <a:ea typeface="Aptos" panose="020B0004020202020204" pitchFamily="34" charset="0"/>
                <a:cs typeface="Times New Roman"/>
              </a:rPr>
              <a:t>, então você deve selecionar o setor </a:t>
            </a:r>
            <a:r>
              <a:rPr lang="pt-BR" b="1" kern="150" dirty="0">
                <a:solidFill>
                  <a:schemeClr val="bg1"/>
                </a:solidFill>
                <a:effectLst/>
                <a:ea typeface="Aptos" panose="020B0004020202020204" pitchFamily="34" charset="0"/>
                <a:cs typeface="Times New Roman"/>
              </a:rPr>
              <a:t>“Garantia Tradicional” </a:t>
            </a:r>
            <a:r>
              <a:rPr lang="pt-BR" kern="150" dirty="0">
                <a:solidFill>
                  <a:schemeClr val="bg1"/>
                </a:solidFill>
                <a:effectLst/>
                <a:ea typeface="Aptos" panose="020B0004020202020204" pitchFamily="34" charset="0"/>
                <a:cs typeface="Times New Roman"/>
              </a:rPr>
              <a:t>na aba </a:t>
            </a:r>
            <a:r>
              <a:rPr lang="pt-BR" b="1" kern="150" dirty="0">
                <a:solidFill>
                  <a:schemeClr val="bg1"/>
                </a:solidFill>
                <a:effectLst/>
                <a:ea typeface="Aptos" panose="020B0004020202020204" pitchFamily="34" charset="0"/>
                <a:cs typeface="Times New Roman"/>
              </a:rPr>
              <a:t>“Canal do Pedido”</a:t>
            </a:r>
            <a:r>
              <a:rPr lang="pt-BR" kern="150" dirty="0">
                <a:solidFill>
                  <a:schemeClr val="bg1"/>
                </a:solidFill>
                <a:effectLst/>
                <a:ea typeface="Aptos" panose="020B0004020202020204" pitchFamily="34" charset="0"/>
                <a:cs typeface="Times New Roman"/>
              </a:rPr>
              <a:t>.</a:t>
            </a:r>
          </a:p>
          <a:p>
            <a:pPr algn="just">
              <a:lnSpc>
                <a:spcPct val="115000"/>
              </a:lnSpc>
              <a:spcAft>
                <a:spcPts val="800"/>
              </a:spcAft>
              <a:buNone/>
            </a:pPr>
            <a:endParaRPr lang="pt-BR" kern="150" dirty="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  <a:buNone/>
            </a:pPr>
            <a:endParaRPr lang="pt-BR" kern="150" dirty="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  <a:spcAft>
                <a:spcPts val="800"/>
              </a:spcAft>
            </a:pPr>
            <a:r>
              <a:rPr lang="pt-BR" kern="15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4.    Confira as informações preenchidas antes de realizar o último passo.</a:t>
            </a:r>
          </a:p>
          <a:p>
            <a:pPr algn="just">
              <a:lnSpc>
                <a:spcPct val="115000"/>
              </a:lnSpc>
              <a:spcAft>
                <a:spcPts val="800"/>
              </a:spcAft>
              <a:buNone/>
            </a:pPr>
            <a:endParaRPr lang="pt-BR" kern="150" dirty="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  <a:buNone/>
            </a:pPr>
            <a:r>
              <a:rPr lang="pt-BR" kern="150" dirty="0">
                <a:ea typeface="Aptos" panose="020B0004020202020204" pitchFamily="34" charset="0"/>
                <a:cs typeface="Times New Roman" panose="02020603050405020304" pitchFamily="18" charset="0"/>
              </a:rPr>
              <a:t>5.     </a:t>
            </a:r>
            <a:r>
              <a:rPr lang="pt-BR" kern="15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Ao final da aba, clique em </a:t>
            </a:r>
            <a:r>
              <a:rPr lang="pt-BR" b="1" kern="15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“Criar” </a:t>
            </a:r>
            <a:r>
              <a:rPr lang="pt-BR" kern="15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para finalizar a abertura do Ticket. </a:t>
            </a:r>
          </a:p>
        </p:txBody>
      </p:sp>
    </p:spTree>
    <p:extLst>
      <p:ext uri="{BB962C8B-B14F-4D97-AF65-F5344CB8AC3E}">
        <p14:creationId xmlns:p14="http://schemas.microsoft.com/office/powerpoint/2010/main" val="12106365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336BF0A-F6B2-42E6-D53B-269F34F570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: Cantos Arredondados 6">
            <a:extLst>
              <a:ext uri="{FF2B5EF4-FFF2-40B4-BE49-F238E27FC236}">
                <a16:creationId xmlns:a16="http://schemas.microsoft.com/office/drawing/2014/main" id="{E89F2B82-3CF3-F4C8-E42B-F0E2DA1F58C4}"/>
              </a:ext>
            </a:extLst>
          </p:cNvPr>
          <p:cNvSpPr/>
          <p:nvPr/>
        </p:nvSpPr>
        <p:spPr>
          <a:xfrm>
            <a:off x="-618310" y="3836399"/>
            <a:ext cx="13080275" cy="2700818"/>
          </a:xfrm>
          <a:prstGeom prst="roundRect">
            <a:avLst/>
          </a:prstGeom>
          <a:ln>
            <a:noFill/>
          </a:ln>
        </p:spPr>
        <p:style>
          <a:lnRef idx="0">
            <a:scrgbClr r="0" g="0" b="0"/>
          </a:lnRef>
          <a:fillRef idx="1001">
            <a:schemeClr val="lt2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5" name="Retângulo: Cantos Arredondados 4">
            <a:extLst>
              <a:ext uri="{FF2B5EF4-FFF2-40B4-BE49-F238E27FC236}">
                <a16:creationId xmlns:a16="http://schemas.microsoft.com/office/drawing/2014/main" id="{AF6269EC-C90E-A903-2D01-171A08E8C3B7}"/>
              </a:ext>
            </a:extLst>
          </p:cNvPr>
          <p:cNvSpPr/>
          <p:nvPr/>
        </p:nvSpPr>
        <p:spPr>
          <a:xfrm>
            <a:off x="-618310" y="1288868"/>
            <a:ext cx="13080275" cy="2395773"/>
          </a:xfrm>
          <a:prstGeom prst="roundRect">
            <a:avLst/>
          </a:prstGeom>
          <a:ln>
            <a:noFill/>
          </a:ln>
        </p:spPr>
        <p:style>
          <a:lnRef idx="0">
            <a:scrgbClr r="0" g="0" b="0"/>
          </a:lnRef>
          <a:fillRef idx="1001">
            <a:schemeClr val="lt2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00E3CB46-BF8D-97C8-E767-0461757DD0D0}"/>
              </a:ext>
            </a:extLst>
          </p:cNvPr>
          <p:cNvSpPr txBox="1"/>
          <p:nvPr/>
        </p:nvSpPr>
        <p:spPr>
          <a:xfrm>
            <a:off x="5101840" y="152520"/>
            <a:ext cx="53314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/>
              <a:t>Como pedir prioridade?</a:t>
            </a:r>
          </a:p>
        </p:txBody>
      </p:sp>
      <p:pic>
        <p:nvPicPr>
          <p:cNvPr id="3" name="Imagem 2" descr="Uma imagem contendo Logotipo&#10;&#10;Descrição gerada automaticamente">
            <a:extLst>
              <a:ext uri="{FF2B5EF4-FFF2-40B4-BE49-F238E27FC236}">
                <a16:creationId xmlns:a16="http://schemas.microsoft.com/office/drawing/2014/main" id="{9C17ADCD-8168-A2F0-8D80-9D11AB96DD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GlowEdges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702" y="220908"/>
            <a:ext cx="1722214" cy="533091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BAF294B1-B075-A0BA-399F-A6C0850D16E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664" t="3632" r="1284" b="1793"/>
          <a:stretch>
            <a:fillRect/>
          </a:stretch>
        </p:blipFill>
        <p:spPr>
          <a:xfrm>
            <a:off x="3334807" y="2298558"/>
            <a:ext cx="4974167" cy="1234327"/>
          </a:xfrm>
          <a:prstGeom prst="rect">
            <a:avLst/>
          </a:prstGeom>
        </p:spPr>
      </p:pic>
      <p:sp>
        <p:nvSpPr>
          <p:cNvPr id="13" name="Elipse 12">
            <a:extLst>
              <a:ext uri="{FF2B5EF4-FFF2-40B4-BE49-F238E27FC236}">
                <a16:creationId xmlns:a16="http://schemas.microsoft.com/office/drawing/2014/main" id="{D9E16BB4-7D1C-EFE5-9BF2-D41B1401F69D}"/>
              </a:ext>
            </a:extLst>
          </p:cNvPr>
          <p:cNvSpPr/>
          <p:nvPr/>
        </p:nvSpPr>
        <p:spPr>
          <a:xfrm>
            <a:off x="755399" y="1381604"/>
            <a:ext cx="466650" cy="467454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B563E979-74AC-6B7D-AB35-A52DBB63EB29}"/>
              </a:ext>
            </a:extLst>
          </p:cNvPr>
          <p:cNvSpPr txBox="1"/>
          <p:nvPr/>
        </p:nvSpPr>
        <p:spPr>
          <a:xfrm>
            <a:off x="1222049" y="4010023"/>
            <a:ext cx="10319416" cy="7107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lnSpc>
                <a:spcPct val="115000"/>
              </a:lnSpc>
              <a:spcAft>
                <a:spcPts val="800"/>
              </a:spcAft>
            </a:pPr>
            <a:r>
              <a:rPr lang="pt-BR" kern="150" dirty="0">
                <a:ea typeface="Aptos" panose="020B0004020202020204" pitchFamily="34" charset="0"/>
                <a:cs typeface="Times New Roman" panose="02020603050405020304" pitchFamily="18" charset="0"/>
              </a:rPr>
              <a:t>Na</a:t>
            </a:r>
            <a:r>
              <a:rPr lang="pt-BR" kern="15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aba </a:t>
            </a:r>
            <a:r>
              <a:rPr lang="pt-BR" b="1" kern="15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“Observação”</a:t>
            </a:r>
            <a:r>
              <a:rPr lang="pt-BR" kern="15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, mencionar o  colaborador que criou o Negócio com o seguinte texto. Em seguida, clicar no botão inferior </a:t>
            </a:r>
            <a:r>
              <a:rPr lang="pt-BR" b="1" kern="15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“Criar observação”</a:t>
            </a:r>
            <a:r>
              <a:rPr lang="pt-BR" kern="15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0216270D-A9FB-4E5D-D6C1-B3A1D59C4B2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68183" y="5951288"/>
            <a:ext cx="1605101" cy="360955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70E12B5E-1313-6145-4D6F-4F292A2CB167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7320" b="17979"/>
          <a:stretch>
            <a:fillRect/>
          </a:stretch>
        </p:blipFill>
        <p:spPr>
          <a:xfrm>
            <a:off x="3668183" y="4850620"/>
            <a:ext cx="4307417" cy="1100668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33B3B824-9208-BBED-2923-06BFA211EDF0}"/>
              </a:ext>
            </a:extLst>
          </p:cNvPr>
          <p:cNvSpPr txBox="1"/>
          <p:nvPr/>
        </p:nvSpPr>
        <p:spPr>
          <a:xfrm>
            <a:off x="1315236" y="1381604"/>
            <a:ext cx="9831736" cy="7107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lnSpc>
                <a:spcPct val="115000"/>
              </a:lnSpc>
              <a:spcAft>
                <a:spcPts val="800"/>
              </a:spcAft>
            </a:pPr>
            <a:r>
              <a:rPr lang="pt-BR" kern="15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Após criar o Ticket, clique na aba </a:t>
            </a:r>
            <a:r>
              <a:rPr lang="pt-BR" b="1" kern="15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“Atividades” </a:t>
            </a:r>
            <a:r>
              <a:rPr lang="pt-BR" kern="15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vá em </a:t>
            </a:r>
            <a:r>
              <a:rPr lang="pt-BR" b="1" kern="15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“Observações” </a:t>
            </a:r>
            <a:r>
              <a:rPr lang="pt-BR" kern="15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e em seguida, clique no botão </a:t>
            </a:r>
            <a:r>
              <a:rPr lang="pt-BR" b="1" kern="15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“Criar uma observação”</a:t>
            </a:r>
            <a:r>
              <a:rPr lang="pt-BR" kern="15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5" name="Elipse 14">
            <a:extLst>
              <a:ext uri="{FF2B5EF4-FFF2-40B4-BE49-F238E27FC236}">
                <a16:creationId xmlns:a16="http://schemas.microsoft.com/office/drawing/2014/main" id="{6DE4EECF-08F4-36DC-C1CE-C2C8BDCB9571}"/>
              </a:ext>
            </a:extLst>
          </p:cNvPr>
          <p:cNvSpPr/>
          <p:nvPr/>
        </p:nvSpPr>
        <p:spPr>
          <a:xfrm>
            <a:off x="755399" y="4010023"/>
            <a:ext cx="466650" cy="467454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494A244F-0C13-F1C7-57EE-1C8FB70784CC}"/>
              </a:ext>
            </a:extLst>
          </p:cNvPr>
          <p:cNvSpPr txBox="1"/>
          <p:nvPr/>
        </p:nvSpPr>
        <p:spPr>
          <a:xfrm>
            <a:off x="838501" y="1415276"/>
            <a:ext cx="30044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000" b="1" kern="150" dirty="0">
                <a:solidFill>
                  <a:srgbClr val="E7E6E6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1</a:t>
            </a:r>
            <a:endParaRPr lang="pt-BR" sz="2000" dirty="0">
              <a:solidFill>
                <a:srgbClr val="E7E6E6"/>
              </a:solidFill>
            </a:endParaRP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742E20A2-C9F3-8FF5-1E5D-E338D57A09C1}"/>
              </a:ext>
            </a:extLst>
          </p:cNvPr>
          <p:cNvSpPr txBox="1"/>
          <p:nvPr/>
        </p:nvSpPr>
        <p:spPr>
          <a:xfrm>
            <a:off x="838500" y="4043695"/>
            <a:ext cx="30044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000" b="1" kern="150" dirty="0">
                <a:solidFill>
                  <a:srgbClr val="E7E6E6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2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596544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42ADD56-B037-A37E-00F1-3533D03452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tângulo: Cantos Arredondados 12">
            <a:extLst>
              <a:ext uri="{FF2B5EF4-FFF2-40B4-BE49-F238E27FC236}">
                <a16:creationId xmlns:a16="http://schemas.microsoft.com/office/drawing/2014/main" id="{D073566B-FDED-F14E-76C6-F859F611FC42}"/>
              </a:ext>
            </a:extLst>
          </p:cNvPr>
          <p:cNvSpPr/>
          <p:nvPr/>
        </p:nvSpPr>
        <p:spPr>
          <a:xfrm>
            <a:off x="-618311" y="4012279"/>
            <a:ext cx="13080275" cy="2395773"/>
          </a:xfrm>
          <a:prstGeom prst="roundRect">
            <a:avLst/>
          </a:prstGeom>
          <a:ln>
            <a:noFill/>
          </a:ln>
        </p:spPr>
        <p:style>
          <a:lnRef idx="0">
            <a:scrgbClr r="0" g="0" b="0"/>
          </a:lnRef>
          <a:fillRef idx="1001">
            <a:schemeClr val="lt2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9" name="Retângulo: Cantos Arredondados 8">
            <a:extLst>
              <a:ext uri="{FF2B5EF4-FFF2-40B4-BE49-F238E27FC236}">
                <a16:creationId xmlns:a16="http://schemas.microsoft.com/office/drawing/2014/main" id="{5E1B4777-B30F-E67C-70E5-5A28FCD15A05}"/>
              </a:ext>
            </a:extLst>
          </p:cNvPr>
          <p:cNvSpPr/>
          <p:nvPr/>
        </p:nvSpPr>
        <p:spPr>
          <a:xfrm>
            <a:off x="-618310" y="1288868"/>
            <a:ext cx="13080275" cy="2395773"/>
          </a:xfrm>
          <a:prstGeom prst="roundRect">
            <a:avLst/>
          </a:prstGeom>
          <a:ln>
            <a:noFill/>
          </a:ln>
        </p:spPr>
        <p:style>
          <a:lnRef idx="0">
            <a:scrgbClr r="0" g="0" b="0"/>
          </a:lnRef>
          <a:fillRef idx="1001">
            <a:schemeClr val="lt2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4D443B81-12C7-5CB2-9CEF-E935A7160DC0}"/>
              </a:ext>
            </a:extLst>
          </p:cNvPr>
          <p:cNvSpPr txBox="1"/>
          <p:nvPr/>
        </p:nvSpPr>
        <p:spPr>
          <a:xfrm>
            <a:off x="5101840" y="152520"/>
            <a:ext cx="53314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/>
              <a:t>Pedir prioridade: sino do Hub</a:t>
            </a:r>
          </a:p>
        </p:txBody>
      </p:sp>
      <p:pic>
        <p:nvPicPr>
          <p:cNvPr id="3" name="Imagem 2" descr="Uma imagem contendo Logotipo&#10;&#10;Descrição gerada automaticamente">
            <a:extLst>
              <a:ext uri="{FF2B5EF4-FFF2-40B4-BE49-F238E27FC236}">
                <a16:creationId xmlns:a16="http://schemas.microsoft.com/office/drawing/2014/main" id="{5612E718-EA1D-EA1B-5C9B-48A6BC333C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GlowEdges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702" y="220908"/>
            <a:ext cx="1722214" cy="533091"/>
          </a:xfrm>
          <a:prstGeom prst="rect">
            <a:avLst/>
          </a:prstGeom>
        </p:spPr>
      </p:pic>
      <p:pic>
        <p:nvPicPr>
          <p:cNvPr id="6146" name="Picture 2">
            <a:extLst>
              <a:ext uri="{FF2B5EF4-FFF2-40B4-BE49-F238E27FC236}">
                <a16:creationId xmlns:a16="http://schemas.microsoft.com/office/drawing/2014/main" id="{8F1B69DE-EAC1-188E-4096-D00535709B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7226" y="1501971"/>
            <a:ext cx="3003011" cy="541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m 3" descr="Interface gráfica do usuário, Texto, Aplicativo, Email&#10;&#10;O conteúdo gerado por IA pode estar incorreto.">
            <a:extLst>
              <a:ext uri="{FF2B5EF4-FFF2-40B4-BE49-F238E27FC236}">
                <a16:creationId xmlns:a16="http://schemas.microsoft.com/office/drawing/2014/main" id="{E3CE6579-D584-9BD3-34F6-9FE6858B6D1A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3458351" y="4755165"/>
            <a:ext cx="5275297" cy="1429167"/>
          </a:xfrm>
          <a:prstGeom prst="rect">
            <a:avLst/>
          </a:prstGeom>
          <a:noFill/>
          <a:ln>
            <a:noFill/>
            <a:prstDash/>
          </a:ln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798BFF57-8E12-64A2-A15A-23B3B43185C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42216" y="2100451"/>
            <a:ext cx="2913033" cy="1375318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ECD37BAB-7F84-55B4-FCA2-114341C2CBC7}"/>
              </a:ext>
            </a:extLst>
          </p:cNvPr>
          <p:cNvSpPr txBox="1"/>
          <p:nvPr/>
        </p:nvSpPr>
        <p:spPr>
          <a:xfrm>
            <a:off x="1075809" y="1531475"/>
            <a:ext cx="673946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8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 No canto superior direito, clique no ícone do sino.</a:t>
            </a:r>
            <a:endParaRPr lang="pt-BR" dirty="0"/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7B245A24-7B4C-2E87-B5AA-9AF29ED2D6E6}"/>
              </a:ext>
            </a:extLst>
          </p:cNvPr>
          <p:cNvSpPr txBox="1"/>
          <p:nvPr/>
        </p:nvSpPr>
        <p:spPr>
          <a:xfrm>
            <a:off x="1075809" y="2704480"/>
            <a:ext cx="6739466" cy="3951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  <a:buNone/>
            </a:pPr>
            <a:r>
              <a:rPr lang="pt-BR" sz="1800" kern="15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Ao clicar no símbolo do sino, irá abrir a aba </a:t>
            </a:r>
            <a:r>
              <a:rPr lang="pt-BR" sz="1800" b="1" kern="15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“Notificações”</a:t>
            </a:r>
            <a:r>
              <a:rPr lang="pt-BR" sz="1800" kern="15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8CC257EF-B667-A434-690E-67D34176CC05}"/>
              </a:ext>
            </a:extLst>
          </p:cNvPr>
          <p:cNvSpPr txBox="1"/>
          <p:nvPr/>
        </p:nvSpPr>
        <p:spPr>
          <a:xfrm>
            <a:off x="1203250" y="4176091"/>
            <a:ext cx="10204979" cy="7107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pt-BR" kern="15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Clique sobre uma das notificações</a:t>
            </a:r>
            <a:r>
              <a:rPr lang="pt-BR" kern="150" dirty="0">
                <a:ea typeface="Aptos" panose="020B0004020202020204" pitchFamily="34" charset="0"/>
                <a:cs typeface="Times New Roman" panose="02020603050405020304" pitchFamily="18" charset="0"/>
              </a:rPr>
              <a:t> e </a:t>
            </a:r>
            <a:r>
              <a:rPr lang="pt-BR" dirty="0"/>
              <a:t>acompanhe o pedido de solicitação e outros que te mencionarem no HubSpot. </a:t>
            </a:r>
          </a:p>
        </p:txBody>
      </p:sp>
      <p:sp>
        <p:nvSpPr>
          <p:cNvPr id="20" name="Elipse 19">
            <a:extLst>
              <a:ext uri="{FF2B5EF4-FFF2-40B4-BE49-F238E27FC236}">
                <a16:creationId xmlns:a16="http://schemas.microsoft.com/office/drawing/2014/main" id="{34880B94-7CBB-E4D9-0100-C5D444B222DB}"/>
              </a:ext>
            </a:extLst>
          </p:cNvPr>
          <p:cNvSpPr/>
          <p:nvPr/>
        </p:nvSpPr>
        <p:spPr>
          <a:xfrm>
            <a:off x="609159" y="1501971"/>
            <a:ext cx="466650" cy="467454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2" name="Elipse 21">
            <a:extLst>
              <a:ext uri="{FF2B5EF4-FFF2-40B4-BE49-F238E27FC236}">
                <a16:creationId xmlns:a16="http://schemas.microsoft.com/office/drawing/2014/main" id="{F0A0EAD6-FC4B-02A1-8952-402CDD28D1EA}"/>
              </a:ext>
            </a:extLst>
          </p:cNvPr>
          <p:cNvSpPr/>
          <p:nvPr/>
        </p:nvSpPr>
        <p:spPr>
          <a:xfrm>
            <a:off x="609159" y="2668339"/>
            <a:ext cx="466650" cy="467454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4" name="Elipse 23">
            <a:extLst>
              <a:ext uri="{FF2B5EF4-FFF2-40B4-BE49-F238E27FC236}">
                <a16:creationId xmlns:a16="http://schemas.microsoft.com/office/drawing/2014/main" id="{B98DD9B9-EDC6-D528-B499-12A590EFFB0B}"/>
              </a:ext>
            </a:extLst>
          </p:cNvPr>
          <p:cNvSpPr/>
          <p:nvPr/>
        </p:nvSpPr>
        <p:spPr>
          <a:xfrm>
            <a:off x="609159" y="4185969"/>
            <a:ext cx="466650" cy="467454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6" name="CaixaDeTexto 25">
            <a:extLst>
              <a:ext uri="{FF2B5EF4-FFF2-40B4-BE49-F238E27FC236}">
                <a16:creationId xmlns:a16="http://schemas.microsoft.com/office/drawing/2014/main" id="{3753F632-E3C3-2B8D-AFC2-27BE39618225}"/>
              </a:ext>
            </a:extLst>
          </p:cNvPr>
          <p:cNvSpPr txBox="1"/>
          <p:nvPr/>
        </p:nvSpPr>
        <p:spPr>
          <a:xfrm>
            <a:off x="683553" y="1516086"/>
            <a:ext cx="31786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000" b="1" kern="150" dirty="0">
                <a:solidFill>
                  <a:srgbClr val="E7E6E6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1</a:t>
            </a:r>
            <a:endParaRPr lang="pt-BR" dirty="0"/>
          </a:p>
        </p:txBody>
      </p:sp>
      <p:sp>
        <p:nvSpPr>
          <p:cNvPr id="28" name="CaixaDeTexto 27">
            <a:extLst>
              <a:ext uri="{FF2B5EF4-FFF2-40B4-BE49-F238E27FC236}">
                <a16:creationId xmlns:a16="http://schemas.microsoft.com/office/drawing/2014/main" id="{F1C66958-CAF9-7BA7-D082-6880ED83FD7E}"/>
              </a:ext>
            </a:extLst>
          </p:cNvPr>
          <p:cNvSpPr txBox="1"/>
          <p:nvPr/>
        </p:nvSpPr>
        <p:spPr>
          <a:xfrm>
            <a:off x="700970" y="2699447"/>
            <a:ext cx="30044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000" b="1" kern="150" dirty="0">
                <a:solidFill>
                  <a:srgbClr val="E7E6E6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2</a:t>
            </a:r>
            <a:endParaRPr lang="pt-BR" dirty="0"/>
          </a:p>
        </p:txBody>
      </p:sp>
      <p:sp>
        <p:nvSpPr>
          <p:cNvPr id="30" name="CaixaDeTexto 29">
            <a:extLst>
              <a:ext uri="{FF2B5EF4-FFF2-40B4-BE49-F238E27FC236}">
                <a16:creationId xmlns:a16="http://schemas.microsoft.com/office/drawing/2014/main" id="{A767B4DB-3EBC-69F5-7403-F573AFD31626}"/>
              </a:ext>
            </a:extLst>
          </p:cNvPr>
          <p:cNvSpPr txBox="1"/>
          <p:nvPr/>
        </p:nvSpPr>
        <p:spPr>
          <a:xfrm>
            <a:off x="709678" y="4219641"/>
            <a:ext cx="29173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000" b="1" kern="150" dirty="0">
                <a:solidFill>
                  <a:srgbClr val="E7E6E6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3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8077168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2336B1B-707D-2B08-E8C0-B0FEA37935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tângulo: Cantos Arredondados 18">
            <a:extLst>
              <a:ext uri="{FF2B5EF4-FFF2-40B4-BE49-F238E27FC236}">
                <a16:creationId xmlns:a16="http://schemas.microsoft.com/office/drawing/2014/main" id="{F137FC99-814F-7823-013F-CFB64E7EF8C9}"/>
              </a:ext>
            </a:extLst>
          </p:cNvPr>
          <p:cNvSpPr/>
          <p:nvPr/>
        </p:nvSpPr>
        <p:spPr>
          <a:xfrm>
            <a:off x="6607172" y="1652723"/>
            <a:ext cx="4549318" cy="3663881"/>
          </a:xfrm>
          <a:prstGeom prst="roundRect">
            <a:avLst/>
          </a:prstGeom>
          <a:ln>
            <a:noFill/>
          </a:ln>
        </p:spPr>
        <p:style>
          <a:lnRef idx="0">
            <a:scrgbClr r="0" g="0" b="0"/>
          </a:lnRef>
          <a:fillRef idx="1001">
            <a:schemeClr val="lt2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kern="150">
                <a:solidFill>
                  <a:srgbClr val="E7E6E6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1</a:t>
            </a:r>
            <a:endParaRPr lang="pt-BR" dirty="0"/>
          </a:p>
        </p:txBody>
      </p:sp>
      <p:sp>
        <p:nvSpPr>
          <p:cNvPr id="9" name="Retângulo: Cantos Arredondados 8">
            <a:extLst>
              <a:ext uri="{FF2B5EF4-FFF2-40B4-BE49-F238E27FC236}">
                <a16:creationId xmlns:a16="http://schemas.microsoft.com/office/drawing/2014/main" id="{4092045A-B04A-FA28-A314-9D8E91FD7F94}"/>
              </a:ext>
            </a:extLst>
          </p:cNvPr>
          <p:cNvSpPr/>
          <p:nvPr/>
        </p:nvSpPr>
        <p:spPr>
          <a:xfrm>
            <a:off x="967478" y="1652723"/>
            <a:ext cx="4549318" cy="3663881"/>
          </a:xfrm>
          <a:prstGeom prst="roundRect">
            <a:avLst/>
          </a:prstGeom>
          <a:ln>
            <a:noFill/>
          </a:ln>
        </p:spPr>
        <p:style>
          <a:lnRef idx="0">
            <a:scrgbClr r="0" g="0" b="0"/>
          </a:lnRef>
          <a:fillRef idx="1001">
            <a:schemeClr val="lt2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kern="150">
                <a:solidFill>
                  <a:srgbClr val="E7E6E6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1</a:t>
            </a:r>
            <a:endParaRPr lang="pt-BR" dirty="0"/>
          </a:p>
        </p:txBody>
      </p:sp>
      <p:sp>
        <p:nvSpPr>
          <p:cNvPr id="7" name="Retângulo: Cantos Arredondados 6">
            <a:extLst>
              <a:ext uri="{FF2B5EF4-FFF2-40B4-BE49-F238E27FC236}">
                <a16:creationId xmlns:a16="http://schemas.microsoft.com/office/drawing/2014/main" id="{1BBF27C2-FBF3-BD79-A367-EC1B646A12EB}"/>
              </a:ext>
            </a:extLst>
          </p:cNvPr>
          <p:cNvSpPr/>
          <p:nvPr/>
        </p:nvSpPr>
        <p:spPr>
          <a:xfrm>
            <a:off x="2873828" y="5538650"/>
            <a:ext cx="6296297" cy="646331"/>
          </a:xfrm>
          <a:prstGeom prst="round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8A51C51B-C16C-8CBA-D4F5-95A1F7FD340D}"/>
              </a:ext>
            </a:extLst>
          </p:cNvPr>
          <p:cNvSpPr txBox="1"/>
          <p:nvPr/>
        </p:nvSpPr>
        <p:spPr>
          <a:xfrm>
            <a:off x="5101840" y="152520"/>
            <a:ext cx="533146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/>
              <a:t>Como identificar o número do Ticket?</a:t>
            </a:r>
          </a:p>
        </p:txBody>
      </p:sp>
      <p:pic>
        <p:nvPicPr>
          <p:cNvPr id="3" name="Imagem 2" descr="Uma imagem contendo Logotipo&#10;&#10;Descrição gerada automaticamente">
            <a:extLst>
              <a:ext uri="{FF2B5EF4-FFF2-40B4-BE49-F238E27FC236}">
                <a16:creationId xmlns:a16="http://schemas.microsoft.com/office/drawing/2014/main" id="{2DFEA312-1EDE-8D9D-1531-4A0F06498CE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GlowEdges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702" y="220908"/>
            <a:ext cx="1722214" cy="533091"/>
          </a:xfrm>
          <a:prstGeom prst="rect">
            <a:avLst/>
          </a:prstGeom>
        </p:spPr>
      </p:pic>
      <p:pic>
        <p:nvPicPr>
          <p:cNvPr id="2" name="Imagem 1" descr="Texto&#10;&#10;O conteúdo gerado por IA pode estar incorreto.">
            <a:extLst>
              <a:ext uri="{FF2B5EF4-FFF2-40B4-BE49-F238E27FC236}">
                <a16:creationId xmlns:a16="http://schemas.microsoft.com/office/drawing/2014/main" id="{3CA4E94C-82E2-FCAC-E8D2-F6B530C216C2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1405717" y="2536311"/>
            <a:ext cx="3672840" cy="1295400"/>
          </a:xfrm>
          <a:prstGeom prst="rect">
            <a:avLst/>
          </a:prstGeom>
          <a:noFill/>
          <a:ln>
            <a:noFill/>
            <a:prstDash/>
          </a:ln>
        </p:spPr>
      </p:pic>
      <p:pic>
        <p:nvPicPr>
          <p:cNvPr id="4" name="Imagem 3" descr="Texto&#10;&#10;O conteúdo gerado por IA pode estar incorreto.">
            <a:extLst>
              <a:ext uri="{FF2B5EF4-FFF2-40B4-BE49-F238E27FC236}">
                <a16:creationId xmlns:a16="http://schemas.microsoft.com/office/drawing/2014/main" id="{6D169525-9E02-5370-35A5-4C1967AD4A0A}"/>
              </a:ext>
            </a:extLst>
          </p:cNvPr>
          <p:cNvPicPr/>
          <p:nvPr/>
        </p:nvPicPr>
        <p:blipFill>
          <a:blip r:embed="rId6"/>
          <a:stretch>
            <a:fillRect/>
          </a:stretch>
        </p:blipFill>
        <p:spPr>
          <a:xfrm>
            <a:off x="7034886" y="2457195"/>
            <a:ext cx="3693890" cy="1399135"/>
          </a:xfrm>
          <a:prstGeom prst="rect">
            <a:avLst/>
          </a:prstGeom>
          <a:noFill/>
          <a:ln>
            <a:noFill/>
            <a:prstDash/>
          </a:ln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9BD228D6-2898-8048-ECF5-FAE3D506CFD3}"/>
              </a:ext>
            </a:extLst>
          </p:cNvPr>
          <p:cNvSpPr txBox="1"/>
          <p:nvPr/>
        </p:nvSpPr>
        <p:spPr>
          <a:xfrm>
            <a:off x="1298555" y="1890870"/>
            <a:ext cx="2773427" cy="3921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  <a:buNone/>
            </a:pPr>
            <a:r>
              <a:rPr lang="pt-BR" sz="1800" b="1" kern="150" dirty="0">
                <a:solidFill>
                  <a:schemeClr val="bg1">
                    <a:lumMod val="50000"/>
                  </a:schemeClr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EXEMPLO DE TICKET TR:</a:t>
            </a:r>
            <a:endParaRPr lang="pt-BR" sz="1800" kern="150" dirty="0">
              <a:solidFill>
                <a:schemeClr val="bg1">
                  <a:lumMod val="50000"/>
                </a:schemeClr>
              </a:solidFill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8B0EF936-7004-222C-35A9-A2442103703C}"/>
              </a:ext>
            </a:extLst>
          </p:cNvPr>
          <p:cNvSpPr txBox="1"/>
          <p:nvPr/>
        </p:nvSpPr>
        <p:spPr>
          <a:xfrm>
            <a:off x="3310168" y="5642980"/>
            <a:ext cx="5571663" cy="3951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  <a:buNone/>
            </a:pPr>
            <a:r>
              <a:rPr lang="pt-BR" sz="1800" b="1" kern="150" dirty="0">
                <a:solidFill>
                  <a:schemeClr val="bg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Pesquisando pelo número os resultados são exatos!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FE61FAB2-ECA7-E4B2-659C-0E26D06F8F1E}"/>
              </a:ext>
            </a:extLst>
          </p:cNvPr>
          <p:cNvSpPr txBox="1"/>
          <p:nvPr/>
        </p:nvSpPr>
        <p:spPr>
          <a:xfrm>
            <a:off x="1405718" y="4219915"/>
            <a:ext cx="367284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 número do Ticket é o número que vem após o TR.</a:t>
            </a:r>
            <a:endParaRPr lang="pt-BR" dirty="0"/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B155CFA5-11B3-DDE5-8A8A-AAEBA2B95E13}"/>
              </a:ext>
            </a:extLst>
          </p:cNvPr>
          <p:cNvSpPr txBox="1"/>
          <p:nvPr/>
        </p:nvSpPr>
        <p:spPr>
          <a:xfrm>
            <a:off x="7034886" y="4165942"/>
            <a:ext cx="383286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 número do Ticket é o número que vem após o CP.</a:t>
            </a:r>
            <a:endParaRPr lang="pt-BR" dirty="0"/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11E08877-FF40-87BE-B03C-69E1CAB588A2}"/>
              </a:ext>
            </a:extLst>
          </p:cNvPr>
          <p:cNvSpPr txBox="1"/>
          <p:nvPr/>
        </p:nvSpPr>
        <p:spPr>
          <a:xfrm>
            <a:off x="6965401" y="1816792"/>
            <a:ext cx="2675466" cy="3921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  <a:buNone/>
            </a:pPr>
            <a:r>
              <a:rPr lang="pt-BR" sz="1800" b="1" kern="150" dirty="0">
                <a:solidFill>
                  <a:schemeClr val="bg1">
                    <a:lumMod val="50000"/>
                  </a:schemeClr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EXEMPLO DE TICKET CP:</a:t>
            </a:r>
            <a:endParaRPr lang="pt-BR" sz="1800" kern="150" dirty="0">
              <a:solidFill>
                <a:schemeClr val="bg1">
                  <a:lumMod val="50000"/>
                </a:schemeClr>
              </a:solidFill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23693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692886D-39D3-B78B-BE61-76020C071C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tângulo: Cantos Arredondados 12">
            <a:extLst>
              <a:ext uri="{FF2B5EF4-FFF2-40B4-BE49-F238E27FC236}">
                <a16:creationId xmlns:a16="http://schemas.microsoft.com/office/drawing/2014/main" id="{3660EB69-41FF-22D3-AA0D-557FCD88264A}"/>
              </a:ext>
            </a:extLst>
          </p:cNvPr>
          <p:cNvSpPr/>
          <p:nvPr/>
        </p:nvSpPr>
        <p:spPr>
          <a:xfrm>
            <a:off x="-618311" y="4012279"/>
            <a:ext cx="13480871" cy="2395773"/>
          </a:xfrm>
          <a:prstGeom prst="roundRect">
            <a:avLst/>
          </a:prstGeom>
          <a:ln>
            <a:noFill/>
          </a:ln>
        </p:spPr>
        <p:style>
          <a:lnRef idx="0">
            <a:scrgbClr r="0" g="0" b="0"/>
          </a:lnRef>
          <a:fillRef idx="1001">
            <a:schemeClr val="lt2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9" name="Retângulo: Cantos Arredondados 8">
            <a:extLst>
              <a:ext uri="{FF2B5EF4-FFF2-40B4-BE49-F238E27FC236}">
                <a16:creationId xmlns:a16="http://schemas.microsoft.com/office/drawing/2014/main" id="{2659D3EE-807C-C1FE-91BD-E8783EA97422}"/>
              </a:ext>
            </a:extLst>
          </p:cNvPr>
          <p:cNvSpPr/>
          <p:nvPr/>
        </p:nvSpPr>
        <p:spPr>
          <a:xfrm>
            <a:off x="-618310" y="1288868"/>
            <a:ext cx="13324116" cy="2395773"/>
          </a:xfrm>
          <a:prstGeom prst="roundRect">
            <a:avLst/>
          </a:prstGeom>
          <a:ln>
            <a:noFill/>
          </a:ln>
        </p:spPr>
        <p:style>
          <a:lnRef idx="0">
            <a:scrgbClr r="0" g="0" b="0"/>
          </a:lnRef>
          <a:fillRef idx="1001">
            <a:schemeClr val="lt2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0242D9A8-4D7F-43C4-CAC5-D20A5D46E269}"/>
              </a:ext>
            </a:extLst>
          </p:cNvPr>
          <p:cNvSpPr txBox="1"/>
          <p:nvPr/>
        </p:nvSpPr>
        <p:spPr>
          <a:xfrm>
            <a:off x="5101840" y="152520"/>
            <a:ext cx="53314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/>
              <a:t>Como pesquisar um Ticket?</a:t>
            </a:r>
          </a:p>
        </p:txBody>
      </p:sp>
      <p:pic>
        <p:nvPicPr>
          <p:cNvPr id="3" name="Imagem 2" descr="Uma imagem contendo Logotipo&#10;&#10;Descrição gerada automaticamente">
            <a:extLst>
              <a:ext uri="{FF2B5EF4-FFF2-40B4-BE49-F238E27FC236}">
                <a16:creationId xmlns:a16="http://schemas.microsoft.com/office/drawing/2014/main" id="{4201779E-6FD8-9CB1-3EFF-E9CF6BDBFC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GlowEdges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702" y="220908"/>
            <a:ext cx="1722214" cy="533091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C3B9E412-C459-C1CB-C625-D618C8ABC889}"/>
              </a:ext>
            </a:extLst>
          </p:cNvPr>
          <p:cNvSpPr txBox="1"/>
          <p:nvPr/>
        </p:nvSpPr>
        <p:spPr>
          <a:xfrm>
            <a:off x="1115369" y="1516086"/>
            <a:ext cx="1046747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kern="150" dirty="0">
                <a:ea typeface="Aptos" panose="020B0004020202020204" pitchFamily="34" charset="0"/>
                <a:cs typeface="Times New Roman" panose="02020603050405020304" pitchFamily="18" charset="0"/>
              </a:rPr>
              <a:t>Selecionar o símbolo do caderno no canto esquerdo da tela e em seguida, clicar em </a:t>
            </a:r>
            <a:r>
              <a:rPr lang="pt-BR" b="1" kern="150" dirty="0">
                <a:ea typeface="Aptos" panose="020B0004020202020204" pitchFamily="34" charset="0"/>
                <a:cs typeface="Times New Roman" panose="02020603050405020304" pitchFamily="18" charset="0"/>
              </a:rPr>
              <a:t>“Tickets”</a:t>
            </a:r>
            <a:r>
              <a:rPr lang="pt-BR" kern="150" dirty="0"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endParaRPr lang="pt-BR" dirty="0"/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EA9BF618-90D2-D15C-07FC-B176894B4B2E}"/>
              </a:ext>
            </a:extLst>
          </p:cNvPr>
          <p:cNvSpPr txBox="1"/>
          <p:nvPr/>
        </p:nvSpPr>
        <p:spPr>
          <a:xfrm>
            <a:off x="1150203" y="4221263"/>
            <a:ext cx="10204979" cy="3921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pt-BR" kern="150" dirty="0">
                <a:ea typeface="Aptos" panose="020B0004020202020204" pitchFamily="34" charset="0"/>
                <a:cs typeface="Times New Roman" panose="02020603050405020304" pitchFamily="18" charset="0"/>
              </a:rPr>
              <a:t>Clique em pesquisar e preencha com os dados de pesquisa do Ticket.</a:t>
            </a:r>
            <a:endParaRPr lang="pt-BR" dirty="0"/>
          </a:p>
        </p:txBody>
      </p:sp>
      <p:sp>
        <p:nvSpPr>
          <p:cNvPr id="20" name="Elipse 19">
            <a:extLst>
              <a:ext uri="{FF2B5EF4-FFF2-40B4-BE49-F238E27FC236}">
                <a16:creationId xmlns:a16="http://schemas.microsoft.com/office/drawing/2014/main" id="{13D037DD-214D-8215-B305-5AC93EE4F4A9}"/>
              </a:ext>
            </a:extLst>
          </p:cNvPr>
          <p:cNvSpPr/>
          <p:nvPr/>
        </p:nvSpPr>
        <p:spPr>
          <a:xfrm>
            <a:off x="609159" y="1501971"/>
            <a:ext cx="466650" cy="467454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2" name="Elipse 21">
            <a:extLst>
              <a:ext uri="{FF2B5EF4-FFF2-40B4-BE49-F238E27FC236}">
                <a16:creationId xmlns:a16="http://schemas.microsoft.com/office/drawing/2014/main" id="{C44F6AAE-0CC1-C67E-65BF-A4B35167801C}"/>
              </a:ext>
            </a:extLst>
          </p:cNvPr>
          <p:cNvSpPr/>
          <p:nvPr/>
        </p:nvSpPr>
        <p:spPr>
          <a:xfrm>
            <a:off x="614416" y="4219510"/>
            <a:ext cx="466650" cy="467454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6" name="CaixaDeTexto 25">
            <a:extLst>
              <a:ext uri="{FF2B5EF4-FFF2-40B4-BE49-F238E27FC236}">
                <a16:creationId xmlns:a16="http://schemas.microsoft.com/office/drawing/2014/main" id="{F2FB68AF-B334-2B60-A861-FBDB622E563B}"/>
              </a:ext>
            </a:extLst>
          </p:cNvPr>
          <p:cNvSpPr txBox="1"/>
          <p:nvPr/>
        </p:nvSpPr>
        <p:spPr>
          <a:xfrm>
            <a:off x="683553" y="1516086"/>
            <a:ext cx="31786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000" b="1" kern="150" dirty="0">
                <a:solidFill>
                  <a:srgbClr val="E7E6E6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1</a:t>
            </a:r>
            <a:endParaRPr lang="pt-BR" dirty="0"/>
          </a:p>
        </p:txBody>
      </p:sp>
      <p:sp>
        <p:nvSpPr>
          <p:cNvPr id="28" name="CaixaDeTexto 27">
            <a:extLst>
              <a:ext uri="{FF2B5EF4-FFF2-40B4-BE49-F238E27FC236}">
                <a16:creationId xmlns:a16="http://schemas.microsoft.com/office/drawing/2014/main" id="{C5155D7F-5CA4-9E61-88DC-6FE4DA02E5A8}"/>
              </a:ext>
            </a:extLst>
          </p:cNvPr>
          <p:cNvSpPr txBox="1"/>
          <p:nvPr/>
        </p:nvSpPr>
        <p:spPr>
          <a:xfrm>
            <a:off x="683553" y="4253182"/>
            <a:ext cx="30044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000" b="1" kern="150" dirty="0">
                <a:solidFill>
                  <a:srgbClr val="E7E6E6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2</a:t>
            </a:r>
            <a:endParaRPr lang="pt-BR" dirty="0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767F2A9F-013C-6E39-E3F0-9DFA3F20C39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29882" y="1969425"/>
            <a:ext cx="2627732" cy="1490248"/>
          </a:xfrm>
          <a:prstGeom prst="rect">
            <a:avLst/>
          </a:prstGeom>
        </p:spPr>
      </p:pic>
      <p:pic>
        <p:nvPicPr>
          <p:cNvPr id="11" name="Imagem 10" descr="Interface gráfica do usuário, Texto, Aplicativo, chat ou mensagem de texto&#10;&#10;O conteúdo gerado por IA pode estar incorreto.">
            <a:extLst>
              <a:ext uri="{FF2B5EF4-FFF2-40B4-BE49-F238E27FC236}">
                <a16:creationId xmlns:a16="http://schemas.microsoft.com/office/drawing/2014/main" id="{FD650E81-E669-E8DC-1D80-467F2448FA54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1445623" y="4883626"/>
            <a:ext cx="4197532" cy="1197106"/>
          </a:xfrm>
          <a:prstGeom prst="rect">
            <a:avLst/>
          </a:prstGeom>
          <a:noFill/>
          <a:ln>
            <a:noFill/>
            <a:prstDash/>
          </a:ln>
        </p:spPr>
      </p:pic>
      <p:pic>
        <p:nvPicPr>
          <p:cNvPr id="15" name="Imagem 14" descr="Uma imagem contendo Interface gráfica do usuário&#10;&#10;O conteúdo gerado por IA pode estar incorreto.">
            <a:extLst>
              <a:ext uri="{FF2B5EF4-FFF2-40B4-BE49-F238E27FC236}">
                <a16:creationId xmlns:a16="http://schemas.microsoft.com/office/drawing/2014/main" id="{3620A6F2-9216-FA8F-06B8-73CC3BFBFC9A}"/>
              </a:ext>
            </a:extLst>
          </p:cNvPr>
          <p:cNvPicPr/>
          <p:nvPr/>
        </p:nvPicPr>
        <p:blipFill>
          <a:blip r:embed="rId6"/>
          <a:stretch>
            <a:fillRect/>
          </a:stretch>
        </p:blipFill>
        <p:spPr>
          <a:xfrm>
            <a:off x="6480267" y="5031048"/>
            <a:ext cx="3953037" cy="902261"/>
          </a:xfrm>
          <a:prstGeom prst="rect">
            <a:avLst/>
          </a:prstGeom>
          <a:noFill/>
          <a:ln>
            <a:noFill/>
            <a:prstDash/>
          </a:ln>
        </p:spPr>
      </p:pic>
    </p:spTree>
    <p:extLst>
      <p:ext uri="{BB962C8B-B14F-4D97-AF65-F5344CB8AC3E}">
        <p14:creationId xmlns:p14="http://schemas.microsoft.com/office/powerpoint/2010/main" val="49466964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DA705B9-8C7E-2EE9-7A76-8B4B455F2E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tângulo: Cantos Arredondados 14">
            <a:extLst>
              <a:ext uri="{FF2B5EF4-FFF2-40B4-BE49-F238E27FC236}">
                <a16:creationId xmlns:a16="http://schemas.microsoft.com/office/drawing/2014/main" id="{347B480C-1FCD-51FE-A4D0-CC70B930DBC2}"/>
              </a:ext>
            </a:extLst>
          </p:cNvPr>
          <p:cNvSpPr/>
          <p:nvPr/>
        </p:nvSpPr>
        <p:spPr>
          <a:xfrm>
            <a:off x="929788" y="1448457"/>
            <a:ext cx="10332420" cy="2191706"/>
          </a:xfrm>
          <a:prstGeom prst="round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3" name="Retângulo: Cantos Arredondados 12">
            <a:extLst>
              <a:ext uri="{FF2B5EF4-FFF2-40B4-BE49-F238E27FC236}">
                <a16:creationId xmlns:a16="http://schemas.microsoft.com/office/drawing/2014/main" id="{08913E83-6DE9-D8C1-0AEF-8D775B9B880A}"/>
              </a:ext>
            </a:extLst>
          </p:cNvPr>
          <p:cNvSpPr/>
          <p:nvPr/>
        </p:nvSpPr>
        <p:spPr>
          <a:xfrm>
            <a:off x="-618311" y="4012279"/>
            <a:ext cx="13080275" cy="2395773"/>
          </a:xfrm>
          <a:prstGeom prst="roundRect">
            <a:avLst/>
          </a:prstGeom>
          <a:ln>
            <a:noFill/>
          </a:ln>
        </p:spPr>
        <p:style>
          <a:lnRef idx="0">
            <a:scrgbClr r="0" g="0" b="0"/>
          </a:lnRef>
          <a:fillRef idx="1001">
            <a:schemeClr val="lt2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B9C9007C-CEE3-6E8B-D93E-74C4287EAC73}"/>
              </a:ext>
            </a:extLst>
          </p:cNvPr>
          <p:cNvSpPr txBox="1"/>
          <p:nvPr/>
        </p:nvSpPr>
        <p:spPr>
          <a:xfrm>
            <a:off x="5101840" y="152520"/>
            <a:ext cx="53314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/>
              <a:t>Como pesquisar um Ticket?</a:t>
            </a:r>
          </a:p>
        </p:txBody>
      </p:sp>
      <p:pic>
        <p:nvPicPr>
          <p:cNvPr id="3" name="Imagem 2" descr="Uma imagem contendo Logotipo&#10;&#10;Descrição gerada automaticamente">
            <a:extLst>
              <a:ext uri="{FF2B5EF4-FFF2-40B4-BE49-F238E27FC236}">
                <a16:creationId xmlns:a16="http://schemas.microsoft.com/office/drawing/2014/main" id="{223E6E78-8298-AB20-9433-04612A6963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GlowEdges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702" y="220908"/>
            <a:ext cx="1722214" cy="533091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264427A5-6B2A-14EF-E4A9-D4C261AD05A6}"/>
              </a:ext>
            </a:extLst>
          </p:cNvPr>
          <p:cNvSpPr txBox="1"/>
          <p:nvPr/>
        </p:nvSpPr>
        <p:spPr>
          <a:xfrm>
            <a:off x="1203250" y="1620980"/>
            <a:ext cx="996113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800" dirty="0">
                <a:solidFill>
                  <a:schemeClr val="bg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pt-BR" b="1" dirty="0">
                <a:solidFill>
                  <a:schemeClr val="bg1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OBSERVAÇÃO: </a:t>
            </a:r>
            <a:r>
              <a:rPr lang="pt-BR" dirty="0">
                <a:solidFill>
                  <a:schemeClr val="bg1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Caso apareça a mensagem abaixo, reescreva dentro do limite máximo de 10 caracteres para consulta.</a:t>
            </a:r>
            <a:endParaRPr lang="pt-BR" dirty="0">
              <a:solidFill>
                <a:schemeClr val="bg1"/>
              </a:solidFill>
            </a:endParaRPr>
          </a:p>
          <a:p>
            <a:endParaRPr lang="pt-BR" dirty="0"/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284FF28C-9D38-DD4C-4AE7-0710369649C8}"/>
              </a:ext>
            </a:extLst>
          </p:cNvPr>
          <p:cNvSpPr txBox="1"/>
          <p:nvPr/>
        </p:nvSpPr>
        <p:spPr>
          <a:xfrm>
            <a:off x="1203250" y="4176091"/>
            <a:ext cx="10204979" cy="7107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pt-BR" kern="150" dirty="0">
                <a:ea typeface="Aptos" panose="020B0004020202020204" pitchFamily="34" charset="0"/>
                <a:cs typeface="Times New Roman" panose="02020603050405020304" pitchFamily="18" charset="0"/>
              </a:rPr>
              <a:t>Após encontrar o Ticket, clique nele e confirme dentro do mesmo as informações presentes para ter certeza de que é o Ticket que procura.</a:t>
            </a:r>
            <a:endParaRPr lang="pt-BR" dirty="0"/>
          </a:p>
        </p:txBody>
      </p:sp>
      <p:sp>
        <p:nvSpPr>
          <p:cNvPr id="24" name="Elipse 23">
            <a:extLst>
              <a:ext uri="{FF2B5EF4-FFF2-40B4-BE49-F238E27FC236}">
                <a16:creationId xmlns:a16="http://schemas.microsoft.com/office/drawing/2014/main" id="{B72CC7FD-B504-13B2-86CF-D2FA89CDFB84}"/>
              </a:ext>
            </a:extLst>
          </p:cNvPr>
          <p:cNvSpPr/>
          <p:nvPr/>
        </p:nvSpPr>
        <p:spPr>
          <a:xfrm>
            <a:off x="609159" y="4185969"/>
            <a:ext cx="466650" cy="467454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0" name="CaixaDeTexto 29">
            <a:extLst>
              <a:ext uri="{FF2B5EF4-FFF2-40B4-BE49-F238E27FC236}">
                <a16:creationId xmlns:a16="http://schemas.microsoft.com/office/drawing/2014/main" id="{68A6B772-A3E3-3933-F419-C7FA87C77D89}"/>
              </a:ext>
            </a:extLst>
          </p:cNvPr>
          <p:cNvSpPr txBox="1"/>
          <p:nvPr/>
        </p:nvSpPr>
        <p:spPr>
          <a:xfrm>
            <a:off x="709678" y="4219641"/>
            <a:ext cx="29173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000" b="1" kern="150" dirty="0">
                <a:solidFill>
                  <a:srgbClr val="E7E6E6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3</a:t>
            </a:r>
            <a:endParaRPr lang="pt-BR" dirty="0"/>
          </a:p>
        </p:txBody>
      </p:sp>
      <p:pic>
        <p:nvPicPr>
          <p:cNvPr id="5" name="Imagem 4" descr="Aplicativo&#10;&#10;O conteúdo gerado por IA pode estar incorreto.">
            <a:extLst>
              <a:ext uri="{FF2B5EF4-FFF2-40B4-BE49-F238E27FC236}">
                <a16:creationId xmlns:a16="http://schemas.microsoft.com/office/drawing/2014/main" id="{BCC79718-95E7-5480-FDDA-1CA2E211F6AF}"/>
              </a:ext>
            </a:extLst>
          </p:cNvPr>
          <p:cNvPicPr/>
          <p:nvPr/>
        </p:nvPicPr>
        <p:blipFill>
          <a:blip r:embed="rId4"/>
          <a:srcRect t="9728" b="6644"/>
          <a:stretch>
            <a:fillRect/>
          </a:stretch>
        </p:blipFill>
        <p:spPr>
          <a:xfrm>
            <a:off x="4156708" y="2265177"/>
            <a:ext cx="3878580" cy="930382"/>
          </a:xfrm>
          <a:prstGeom prst="rect">
            <a:avLst/>
          </a:prstGeom>
          <a:noFill/>
          <a:ln>
            <a:noFill/>
            <a:prstDash/>
          </a:ln>
        </p:spPr>
      </p:pic>
      <p:pic>
        <p:nvPicPr>
          <p:cNvPr id="11" name="Imagem 10" descr="Interface gráfica do usuário, Texto, Aplicativo, chat ou mensagem de texto&#10;&#10;O conteúdo gerado por IA pode estar incorreto.">
            <a:extLst>
              <a:ext uri="{FF2B5EF4-FFF2-40B4-BE49-F238E27FC236}">
                <a16:creationId xmlns:a16="http://schemas.microsoft.com/office/drawing/2014/main" id="{CCF3CCBD-DE4D-4351-E787-5AB3CD730089}"/>
              </a:ext>
            </a:extLst>
          </p:cNvPr>
          <p:cNvPicPr/>
          <p:nvPr/>
        </p:nvPicPr>
        <p:blipFill>
          <a:blip r:embed="rId5"/>
          <a:srcRect t="6041" b="20158"/>
          <a:stretch>
            <a:fillRect/>
          </a:stretch>
        </p:blipFill>
        <p:spPr>
          <a:xfrm>
            <a:off x="3752851" y="5050610"/>
            <a:ext cx="4686298" cy="1192257"/>
          </a:xfrm>
          <a:prstGeom prst="rect">
            <a:avLst/>
          </a:prstGeom>
          <a:noFill/>
          <a:ln>
            <a:noFill/>
            <a:prstDash/>
          </a:ln>
        </p:spPr>
      </p:pic>
    </p:spTree>
    <p:extLst>
      <p:ext uri="{BB962C8B-B14F-4D97-AF65-F5344CB8AC3E}">
        <p14:creationId xmlns:p14="http://schemas.microsoft.com/office/powerpoint/2010/main" val="205835532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950DBC6-6736-BA1E-5854-6EBB020747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: Cantos Arredondados 3">
            <a:extLst>
              <a:ext uri="{FF2B5EF4-FFF2-40B4-BE49-F238E27FC236}">
                <a16:creationId xmlns:a16="http://schemas.microsoft.com/office/drawing/2014/main" id="{FBB511F1-1C66-AD02-EBC3-87E9CD3272F0}"/>
              </a:ext>
            </a:extLst>
          </p:cNvPr>
          <p:cNvSpPr/>
          <p:nvPr/>
        </p:nvSpPr>
        <p:spPr>
          <a:xfrm>
            <a:off x="1314995" y="1552302"/>
            <a:ext cx="9562010" cy="3753393"/>
          </a:xfrm>
          <a:prstGeom prst="round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B3658945-EE11-BADC-0B7B-F44FEDC5F87F}"/>
              </a:ext>
            </a:extLst>
          </p:cNvPr>
          <p:cNvSpPr txBox="1"/>
          <p:nvPr/>
        </p:nvSpPr>
        <p:spPr>
          <a:xfrm>
            <a:off x="5101840" y="152520"/>
            <a:ext cx="53314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/>
              <a:t>Como pesquisar um Ticket?</a:t>
            </a:r>
          </a:p>
        </p:txBody>
      </p:sp>
      <p:pic>
        <p:nvPicPr>
          <p:cNvPr id="3" name="Imagem 2" descr="Uma imagem contendo Logotipo&#10;&#10;Descrição gerada automaticamente">
            <a:extLst>
              <a:ext uri="{FF2B5EF4-FFF2-40B4-BE49-F238E27FC236}">
                <a16:creationId xmlns:a16="http://schemas.microsoft.com/office/drawing/2014/main" id="{7F5CC34B-ED9F-0688-C0E9-F99D31B2DCC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GlowEdges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702" y="220908"/>
            <a:ext cx="1722214" cy="533091"/>
          </a:xfrm>
          <a:prstGeom prst="rect">
            <a:avLst/>
          </a:prstGeom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id="{913DA200-E31C-0412-11D4-DD92EA366236}"/>
              </a:ext>
            </a:extLst>
          </p:cNvPr>
          <p:cNvSpPr txBox="1"/>
          <p:nvPr/>
        </p:nvSpPr>
        <p:spPr>
          <a:xfrm>
            <a:off x="1837267" y="1905504"/>
            <a:ext cx="8517466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400" dirty="0">
                <a:solidFill>
                  <a:schemeClr val="bg1"/>
                </a:solidFill>
              </a:rPr>
              <a:t>Caso você </a:t>
            </a:r>
            <a:r>
              <a:rPr lang="pt-BR" sz="2400" b="1" dirty="0">
                <a:solidFill>
                  <a:schemeClr val="bg1"/>
                </a:solidFill>
              </a:rPr>
              <a:t>não tenha o nome do Ticket</a:t>
            </a:r>
            <a:r>
              <a:rPr lang="pt-BR" sz="2400" dirty="0">
                <a:solidFill>
                  <a:schemeClr val="bg1"/>
                </a:solidFill>
              </a:rPr>
              <a:t> é possível pesquisar por:</a:t>
            </a:r>
          </a:p>
          <a:p>
            <a:endParaRPr lang="pt-BR" sz="2400" dirty="0">
              <a:solidFill>
                <a:schemeClr val="bg1"/>
              </a:solidFill>
            </a:endParaRPr>
          </a:p>
          <a:p>
            <a:r>
              <a:rPr lang="pt-BR" sz="2400" dirty="0">
                <a:solidFill>
                  <a:schemeClr val="bg1"/>
                </a:solidFill>
              </a:rPr>
              <a:t>•	Título do e-mail;</a:t>
            </a:r>
          </a:p>
          <a:p>
            <a:r>
              <a:rPr lang="pt-BR" sz="2400" dirty="0">
                <a:solidFill>
                  <a:schemeClr val="bg1"/>
                </a:solidFill>
              </a:rPr>
              <a:t>•	Segurado;</a:t>
            </a:r>
          </a:p>
          <a:p>
            <a:r>
              <a:rPr lang="pt-BR" sz="2400" dirty="0">
                <a:solidFill>
                  <a:schemeClr val="bg1"/>
                </a:solidFill>
              </a:rPr>
              <a:t>•	Palavras-chave do caso (produto, data, tipo de pedido etc.);</a:t>
            </a:r>
          </a:p>
          <a:p>
            <a:r>
              <a:rPr lang="pt-BR" sz="2400" dirty="0">
                <a:solidFill>
                  <a:schemeClr val="bg1"/>
                </a:solidFill>
              </a:rPr>
              <a:t>•	Corretor;</a:t>
            </a:r>
          </a:p>
          <a:p>
            <a:r>
              <a:rPr lang="pt-BR" sz="2400" dirty="0">
                <a:solidFill>
                  <a:schemeClr val="bg1"/>
                </a:solidFill>
              </a:rPr>
              <a:t>•	CNPJ, ou CPF;</a:t>
            </a:r>
          </a:p>
          <a:p>
            <a:r>
              <a:rPr lang="pt-BR" sz="2400" dirty="0">
                <a:solidFill>
                  <a:schemeClr val="bg1"/>
                </a:solidFill>
              </a:rPr>
              <a:t>•	Número do ticket.</a:t>
            </a:r>
          </a:p>
        </p:txBody>
      </p:sp>
    </p:spTree>
    <p:extLst>
      <p:ext uri="{BB962C8B-B14F-4D97-AF65-F5344CB8AC3E}">
        <p14:creationId xmlns:p14="http://schemas.microsoft.com/office/powerpoint/2010/main" val="26941351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1EC823E-A582-C7FD-7D2A-16E11E829C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ângulo: Cantos Arredondados 10">
            <a:extLst>
              <a:ext uri="{FF2B5EF4-FFF2-40B4-BE49-F238E27FC236}">
                <a16:creationId xmlns:a16="http://schemas.microsoft.com/office/drawing/2014/main" id="{D2932D9B-E332-8464-9F14-4011A9164891}"/>
              </a:ext>
            </a:extLst>
          </p:cNvPr>
          <p:cNvSpPr/>
          <p:nvPr/>
        </p:nvSpPr>
        <p:spPr>
          <a:xfrm>
            <a:off x="845784" y="1268166"/>
            <a:ext cx="4868090" cy="3663881"/>
          </a:xfrm>
          <a:prstGeom prst="roundRect">
            <a:avLst/>
          </a:prstGeom>
          <a:ln>
            <a:noFill/>
          </a:ln>
        </p:spPr>
        <p:style>
          <a:lnRef idx="0">
            <a:scrgbClr r="0" g="0" b="0"/>
          </a:lnRef>
          <a:fillRef idx="1001">
            <a:schemeClr val="lt2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kern="150">
                <a:solidFill>
                  <a:srgbClr val="E7E6E6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1</a:t>
            </a:r>
            <a:endParaRPr lang="pt-BR" dirty="0"/>
          </a:p>
        </p:txBody>
      </p:sp>
      <p:sp>
        <p:nvSpPr>
          <p:cNvPr id="6" name="Retângulo: Cantos Arredondados 5">
            <a:extLst>
              <a:ext uri="{FF2B5EF4-FFF2-40B4-BE49-F238E27FC236}">
                <a16:creationId xmlns:a16="http://schemas.microsoft.com/office/drawing/2014/main" id="{239A8770-3CB7-39AB-1727-ADAB0FA61484}"/>
              </a:ext>
            </a:extLst>
          </p:cNvPr>
          <p:cNvSpPr/>
          <p:nvPr/>
        </p:nvSpPr>
        <p:spPr>
          <a:xfrm>
            <a:off x="1075810" y="5260928"/>
            <a:ext cx="9995932" cy="646331"/>
          </a:xfrm>
          <a:prstGeom prst="round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A10EE644-5886-C2E9-57B0-F171931C593F}"/>
              </a:ext>
            </a:extLst>
          </p:cNvPr>
          <p:cNvSpPr txBox="1"/>
          <p:nvPr/>
        </p:nvSpPr>
        <p:spPr>
          <a:xfrm>
            <a:off x="5101840" y="152520"/>
            <a:ext cx="53314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/>
              <a:t>Como acompanhar um Ticket?</a:t>
            </a:r>
          </a:p>
        </p:txBody>
      </p:sp>
      <p:pic>
        <p:nvPicPr>
          <p:cNvPr id="3" name="Imagem 2" descr="Uma imagem contendo Logotipo&#10;&#10;Descrição gerada automaticamente">
            <a:extLst>
              <a:ext uri="{FF2B5EF4-FFF2-40B4-BE49-F238E27FC236}">
                <a16:creationId xmlns:a16="http://schemas.microsoft.com/office/drawing/2014/main" id="{4A3D03AB-D381-322B-B3FE-1BDDBEB2D56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GlowEdges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702" y="220908"/>
            <a:ext cx="1722214" cy="533091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70C86F00-F1B6-A896-1438-46B87618226A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b="11795"/>
          <a:stretch>
            <a:fillRect/>
          </a:stretch>
        </p:blipFill>
        <p:spPr>
          <a:xfrm>
            <a:off x="1075809" y="1671594"/>
            <a:ext cx="4408041" cy="2860057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9ABAEA64-4EC0-2601-029D-99F80BA28831}"/>
              </a:ext>
            </a:extLst>
          </p:cNvPr>
          <p:cNvSpPr txBox="1"/>
          <p:nvPr/>
        </p:nvSpPr>
        <p:spPr>
          <a:xfrm>
            <a:off x="5924550" y="2122839"/>
            <a:ext cx="5147192" cy="7137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lnSpc>
                <a:spcPct val="115000"/>
              </a:lnSpc>
              <a:spcAft>
                <a:spcPts val="800"/>
              </a:spcAft>
            </a:pPr>
            <a:r>
              <a:rPr lang="pt-BR" sz="1800" kern="15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1.  Para acompanhar o Ticket, observar o andamento pela aba </a:t>
            </a:r>
            <a:r>
              <a:rPr lang="pt-BR" sz="1800" b="1" kern="15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“Atividades</a:t>
            </a:r>
            <a:r>
              <a:rPr lang="pt-BR" sz="1800" kern="15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”.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E920ADA6-1AC8-36B0-ECBC-167612A76480}"/>
              </a:ext>
            </a:extLst>
          </p:cNvPr>
          <p:cNvSpPr txBox="1"/>
          <p:nvPr/>
        </p:nvSpPr>
        <p:spPr>
          <a:xfrm>
            <a:off x="5924550" y="3516724"/>
            <a:ext cx="5071533" cy="7137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lnSpc>
                <a:spcPct val="115000"/>
              </a:lnSpc>
              <a:spcAft>
                <a:spcPts val="800"/>
              </a:spcAft>
            </a:pPr>
            <a:r>
              <a:rPr lang="pt-BR" sz="1800" kern="15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2.  Após a abertura do Ticket, é importante manter o link do Ticket para acompanhamentos posteriores. 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54A2599D-54EB-8DB9-1065-FC8A883C4876}"/>
              </a:ext>
            </a:extLst>
          </p:cNvPr>
          <p:cNvSpPr txBox="1"/>
          <p:nvPr/>
        </p:nvSpPr>
        <p:spPr>
          <a:xfrm>
            <a:off x="1195916" y="5388015"/>
            <a:ext cx="9800167" cy="3921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  <a:buNone/>
            </a:pPr>
            <a:r>
              <a:rPr lang="pt-BR" sz="1800" kern="150" dirty="0">
                <a:solidFill>
                  <a:schemeClr val="bg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Caso não tenha mantido o link do Ticket, entrar em contato com um dos agentes da Central de Pedidos.</a:t>
            </a:r>
          </a:p>
        </p:txBody>
      </p:sp>
    </p:spTree>
    <p:extLst>
      <p:ext uri="{BB962C8B-B14F-4D97-AF65-F5344CB8AC3E}">
        <p14:creationId xmlns:p14="http://schemas.microsoft.com/office/powerpoint/2010/main" val="137127513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D55F0EA-2438-D09A-8DEC-F54B57B14C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tângulo: Cantos Arredondados 11">
            <a:extLst>
              <a:ext uri="{FF2B5EF4-FFF2-40B4-BE49-F238E27FC236}">
                <a16:creationId xmlns:a16="http://schemas.microsoft.com/office/drawing/2014/main" id="{972EE3D3-F163-FD67-BCA8-894B0B12F2D6}"/>
              </a:ext>
            </a:extLst>
          </p:cNvPr>
          <p:cNvSpPr/>
          <p:nvPr/>
        </p:nvSpPr>
        <p:spPr>
          <a:xfrm>
            <a:off x="936859" y="2181964"/>
            <a:ext cx="2000114" cy="646331"/>
          </a:xfrm>
          <a:prstGeom prst="round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" name="Retângulo: Cantos Arredondados 6">
            <a:extLst>
              <a:ext uri="{FF2B5EF4-FFF2-40B4-BE49-F238E27FC236}">
                <a16:creationId xmlns:a16="http://schemas.microsoft.com/office/drawing/2014/main" id="{DB6C2D13-69E1-7FBB-A4F8-6CD26485CC32}"/>
              </a:ext>
            </a:extLst>
          </p:cNvPr>
          <p:cNvSpPr/>
          <p:nvPr/>
        </p:nvSpPr>
        <p:spPr>
          <a:xfrm>
            <a:off x="830171" y="2973212"/>
            <a:ext cx="5056824" cy="3418880"/>
          </a:xfrm>
          <a:prstGeom prst="roundRect">
            <a:avLst/>
          </a:prstGeom>
          <a:ln>
            <a:noFill/>
          </a:ln>
        </p:spPr>
        <p:style>
          <a:lnRef idx="0">
            <a:scrgbClr r="0" g="0" b="0"/>
          </a:lnRef>
          <a:fillRef idx="1001">
            <a:schemeClr val="lt2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kern="150">
                <a:solidFill>
                  <a:srgbClr val="E7E6E6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1</a:t>
            </a:r>
            <a:endParaRPr lang="pt-BR" dirty="0"/>
          </a:p>
        </p:txBody>
      </p:sp>
      <p:sp>
        <p:nvSpPr>
          <p:cNvPr id="9" name="Retângulo: Cantos Arredondados 8">
            <a:extLst>
              <a:ext uri="{FF2B5EF4-FFF2-40B4-BE49-F238E27FC236}">
                <a16:creationId xmlns:a16="http://schemas.microsoft.com/office/drawing/2014/main" id="{CC444610-323D-6671-FA08-801341C06957}"/>
              </a:ext>
            </a:extLst>
          </p:cNvPr>
          <p:cNvSpPr/>
          <p:nvPr/>
        </p:nvSpPr>
        <p:spPr>
          <a:xfrm>
            <a:off x="6132632" y="2973212"/>
            <a:ext cx="5056824" cy="3418880"/>
          </a:xfrm>
          <a:prstGeom prst="roundRect">
            <a:avLst/>
          </a:prstGeom>
          <a:ln>
            <a:noFill/>
          </a:ln>
        </p:spPr>
        <p:style>
          <a:lnRef idx="0">
            <a:scrgbClr r="0" g="0" b="0"/>
          </a:lnRef>
          <a:fillRef idx="1001">
            <a:schemeClr val="lt2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kern="150">
                <a:solidFill>
                  <a:srgbClr val="E7E6E6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1</a:t>
            </a:r>
            <a:endParaRPr lang="pt-BR" dirty="0"/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50672DD2-8B4B-A84B-E7CE-07A8DC48822C}"/>
              </a:ext>
            </a:extLst>
          </p:cNvPr>
          <p:cNvSpPr txBox="1"/>
          <p:nvPr/>
        </p:nvSpPr>
        <p:spPr>
          <a:xfrm>
            <a:off x="5101840" y="152520"/>
            <a:ext cx="53314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/>
              <a:t>Como retornar aos solicitantes?</a:t>
            </a:r>
          </a:p>
        </p:txBody>
      </p:sp>
      <p:pic>
        <p:nvPicPr>
          <p:cNvPr id="3" name="Imagem 2" descr="Uma imagem contendo Logotipo&#10;&#10;Descrição gerada automaticamente">
            <a:extLst>
              <a:ext uri="{FF2B5EF4-FFF2-40B4-BE49-F238E27FC236}">
                <a16:creationId xmlns:a16="http://schemas.microsoft.com/office/drawing/2014/main" id="{0FCA344E-9BEA-94B9-9F8B-327E239F00B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GlowEdges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702" y="220908"/>
            <a:ext cx="1722214" cy="533091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22DDF0B4-8160-B607-1600-D4C374B8FBFC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r="19744"/>
          <a:stretch>
            <a:fillRect/>
          </a:stretch>
        </p:blipFill>
        <p:spPr>
          <a:xfrm>
            <a:off x="1075808" y="3516087"/>
            <a:ext cx="4584763" cy="2328392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211CD3E1-EA1B-B46D-F651-54C3E26B425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61759" y="3496512"/>
            <a:ext cx="4486405" cy="2347967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31567358-50C0-1F94-4ABE-88F21A7392B6}"/>
              </a:ext>
            </a:extLst>
          </p:cNvPr>
          <p:cNvSpPr txBox="1"/>
          <p:nvPr/>
        </p:nvSpPr>
        <p:spPr>
          <a:xfrm>
            <a:off x="1075808" y="1587739"/>
            <a:ext cx="8768588" cy="4255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lnSpc>
                <a:spcPct val="115000"/>
              </a:lnSpc>
              <a:spcAft>
                <a:spcPts val="800"/>
              </a:spcAft>
            </a:pPr>
            <a:r>
              <a:rPr lang="pt-BR" sz="2000" kern="150" dirty="0">
                <a:ea typeface="Aptos" panose="020B0004020202020204" pitchFamily="34" charset="0"/>
                <a:cs typeface="Times New Roman" panose="02020603050405020304" pitchFamily="18" charset="0"/>
              </a:rPr>
              <a:t>R</a:t>
            </a:r>
            <a:r>
              <a:rPr lang="pt-BR" sz="2000" kern="15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etornar a solicitação dentro do mesmo canal de comunicação em que foi enviada.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E489B241-AC5D-3FCB-E5BD-F5D4515FDDA2}"/>
              </a:ext>
            </a:extLst>
          </p:cNvPr>
          <p:cNvSpPr txBox="1"/>
          <p:nvPr/>
        </p:nvSpPr>
        <p:spPr>
          <a:xfrm>
            <a:off x="1075808" y="2286061"/>
            <a:ext cx="8768588" cy="4255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lnSpc>
                <a:spcPct val="115000"/>
              </a:lnSpc>
              <a:spcAft>
                <a:spcPts val="800"/>
              </a:spcAft>
            </a:pPr>
            <a:r>
              <a:rPr lang="pt-BR" sz="2000" b="1" kern="150" dirty="0">
                <a:solidFill>
                  <a:schemeClr val="bg1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EXEMPLOS:</a:t>
            </a:r>
            <a:endParaRPr lang="pt-BR" sz="2000" b="1" kern="150" dirty="0">
              <a:solidFill>
                <a:schemeClr val="bg1"/>
              </a:solidFill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985931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9BC896A-EB36-D80B-7059-2A32EBCFEB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tângulo: Cantos Arredondados 12">
            <a:extLst>
              <a:ext uri="{FF2B5EF4-FFF2-40B4-BE49-F238E27FC236}">
                <a16:creationId xmlns:a16="http://schemas.microsoft.com/office/drawing/2014/main" id="{9F8C5FAF-615E-6D94-5CE5-B3790BE3E3E1}"/>
              </a:ext>
            </a:extLst>
          </p:cNvPr>
          <p:cNvSpPr/>
          <p:nvPr/>
        </p:nvSpPr>
        <p:spPr>
          <a:xfrm>
            <a:off x="-618311" y="4012279"/>
            <a:ext cx="13480871" cy="2693201"/>
          </a:xfrm>
          <a:prstGeom prst="roundRect">
            <a:avLst/>
          </a:prstGeom>
          <a:ln>
            <a:noFill/>
          </a:ln>
        </p:spPr>
        <p:style>
          <a:lnRef idx="0">
            <a:scrgbClr r="0" g="0" b="0"/>
          </a:lnRef>
          <a:fillRef idx="1001">
            <a:schemeClr val="lt2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9" name="Retângulo: Cantos Arredondados 8">
            <a:extLst>
              <a:ext uri="{FF2B5EF4-FFF2-40B4-BE49-F238E27FC236}">
                <a16:creationId xmlns:a16="http://schemas.microsoft.com/office/drawing/2014/main" id="{019DC776-AC7A-D875-A837-E595200AB745}"/>
              </a:ext>
            </a:extLst>
          </p:cNvPr>
          <p:cNvSpPr/>
          <p:nvPr/>
        </p:nvSpPr>
        <p:spPr>
          <a:xfrm>
            <a:off x="-618310" y="1288868"/>
            <a:ext cx="13324116" cy="2395773"/>
          </a:xfrm>
          <a:prstGeom prst="roundRect">
            <a:avLst/>
          </a:prstGeom>
          <a:ln>
            <a:noFill/>
          </a:ln>
        </p:spPr>
        <p:style>
          <a:lnRef idx="0">
            <a:scrgbClr r="0" g="0" b="0"/>
          </a:lnRef>
          <a:fillRef idx="1001">
            <a:schemeClr val="lt2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873E80E9-E1B7-9A5A-EA08-81B924707E6B}"/>
              </a:ext>
            </a:extLst>
          </p:cNvPr>
          <p:cNvSpPr txBox="1"/>
          <p:nvPr/>
        </p:nvSpPr>
        <p:spPr>
          <a:xfrm>
            <a:off x="5101840" y="152520"/>
            <a:ext cx="53314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/>
              <a:t>Como pesquisar um negócio?</a:t>
            </a:r>
          </a:p>
        </p:txBody>
      </p:sp>
      <p:pic>
        <p:nvPicPr>
          <p:cNvPr id="3" name="Imagem 2" descr="Uma imagem contendo Logotipo&#10;&#10;Descrição gerada automaticamente">
            <a:extLst>
              <a:ext uri="{FF2B5EF4-FFF2-40B4-BE49-F238E27FC236}">
                <a16:creationId xmlns:a16="http://schemas.microsoft.com/office/drawing/2014/main" id="{2D656397-B4B1-66C8-289E-344C7C9663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GlowEdges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702" y="220908"/>
            <a:ext cx="1722214" cy="533091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39FA841F-A147-8C63-C839-465C492E77A4}"/>
              </a:ext>
            </a:extLst>
          </p:cNvPr>
          <p:cNvSpPr txBox="1"/>
          <p:nvPr/>
        </p:nvSpPr>
        <p:spPr>
          <a:xfrm>
            <a:off x="1115368" y="1516086"/>
            <a:ext cx="1023981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kern="150" dirty="0">
                <a:ea typeface="Aptos" panose="020B0004020202020204" pitchFamily="34" charset="0"/>
                <a:cs typeface="Times New Roman" panose="02020603050405020304" pitchFamily="18" charset="0"/>
              </a:rPr>
              <a:t>Ao selecionar o símbolo do caderno no canto esquerdo da tela, clique em </a:t>
            </a:r>
            <a:r>
              <a:rPr lang="pt-BR" b="1" kern="150" dirty="0">
                <a:ea typeface="Aptos" panose="020B0004020202020204" pitchFamily="34" charset="0"/>
                <a:cs typeface="Times New Roman" panose="02020603050405020304" pitchFamily="18" charset="0"/>
              </a:rPr>
              <a:t>“Negócios”</a:t>
            </a:r>
            <a:r>
              <a:rPr lang="pt-BR" kern="150" dirty="0"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endParaRPr lang="pt-BR" dirty="0"/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71CA1685-59D0-5BA1-A9D9-B9414E4AE8E0}"/>
              </a:ext>
            </a:extLst>
          </p:cNvPr>
          <p:cNvSpPr txBox="1"/>
          <p:nvPr/>
        </p:nvSpPr>
        <p:spPr>
          <a:xfrm>
            <a:off x="1150203" y="4221263"/>
            <a:ext cx="10204979" cy="3921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pt-BR" kern="150" dirty="0">
                <a:ea typeface="Aptos" panose="020B0004020202020204" pitchFamily="34" charset="0"/>
                <a:cs typeface="Times New Roman" panose="02020603050405020304" pitchFamily="18" charset="0"/>
              </a:rPr>
              <a:t>Ao clicar em </a:t>
            </a:r>
            <a:r>
              <a:rPr lang="pt-BR" b="1" kern="150" dirty="0">
                <a:ea typeface="Aptos" panose="020B0004020202020204" pitchFamily="34" charset="0"/>
                <a:cs typeface="Times New Roman" panose="02020603050405020304" pitchFamily="18" charset="0"/>
              </a:rPr>
              <a:t>“Negócios”</a:t>
            </a:r>
            <a:r>
              <a:rPr lang="pt-BR" kern="150" dirty="0">
                <a:ea typeface="Aptos" panose="020B0004020202020204" pitchFamily="34" charset="0"/>
                <a:cs typeface="Times New Roman" panose="02020603050405020304" pitchFamily="18" charset="0"/>
              </a:rPr>
              <a:t>,</a:t>
            </a:r>
            <a:r>
              <a:rPr lang="pt-BR" b="1" kern="150" dirty="0"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pt-BR" kern="150" dirty="0">
                <a:ea typeface="Aptos" panose="020B0004020202020204" pitchFamily="34" charset="0"/>
                <a:cs typeface="Times New Roman" panose="02020603050405020304" pitchFamily="18" charset="0"/>
              </a:rPr>
              <a:t>a tela seguinte será aberta.</a:t>
            </a:r>
            <a:endParaRPr lang="pt-BR" dirty="0"/>
          </a:p>
        </p:txBody>
      </p:sp>
      <p:sp>
        <p:nvSpPr>
          <p:cNvPr id="20" name="Elipse 19">
            <a:extLst>
              <a:ext uri="{FF2B5EF4-FFF2-40B4-BE49-F238E27FC236}">
                <a16:creationId xmlns:a16="http://schemas.microsoft.com/office/drawing/2014/main" id="{60060398-EDDC-CC49-53DF-B596127131D1}"/>
              </a:ext>
            </a:extLst>
          </p:cNvPr>
          <p:cNvSpPr/>
          <p:nvPr/>
        </p:nvSpPr>
        <p:spPr>
          <a:xfrm>
            <a:off x="609159" y="1501971"/>
            <a:ext cx="466650" cy="467454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2" name="Elipse 21">
            <a:extLst>
              <a:ext uri="{FF2B5EF4-FFF2-40B4-BE49-F238E27FC236}">
                <a16:creationId xmlns:a16="http://schemas.microsoft.com/office/drawing/2014/main" id="{D168506B-6474-7064-4E54-4C443B477C8B}"/>
              </a:ext>
            </a:extLst>
          </p:cNvPr>
          <p:cNvSpPr/>
          <p:nvPr/>
        </p:nvSpPr>
        <p:spPr>
          <a:xfrm>
            <a:off x="614416" y="4219510"/>
            <a:ext cx="466650" cy="467454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6" name="CaixaDeTexto 25">
            <a:extLst>
              <a:ext uri="{FF2B5EF4-FFF2-40B4-BE49-F238E27FC236}">
                <a16:creationId xmlns:a16="http://schemas.microsoft.com/office/drawing/2014/main" id="{7F143CEC-C74C-509D-5789-BCD6F9F93B56}"/>
              </a:ext>
            </a:extLst>
          </p:cNvPr>
          <p:cNvSpPr txBox="1"/>
          <p:nvPr/>
        </p:nvSpPr>
        <p:spPr>
          <a:xfrm>
            <a:off x="683553" y="1516086"/>
            <a:ext cx="31786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000" b="1" kern="150" dirty="0">
                <a:solidFill>
                  <a:srgbClr val="E7E6E6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1</a:t>
            </a:r>
            <a:endParaRPr lang="pt-BR" dirty="0"/>
          </a:p>
        </p:txBody>
      </p:sp>
      <p:sp>
        <p:nvSpPr>
          <p:cNvPr id="28" name="CaixaDeTexto 27">
            <a:extLst>
              <a:ext uri="{FF2B5EF4-FFF2-40B4-BE49-F238E27FC236}">
                <a16:creationId xmlns:a16="http://schemas.microsoft.com/office/drawing/2014/main" id="{F62087E4-339C-74F0-FA25-172FBC730F28}"/>
              </a:ext>
            </a:extLst>
          </p:cNvPr>
          <p:cNvSpPr txBox="1"/>
          <p:nvPr/>
        </p:nvSpPr>
        <p:spPr>
          <a:xfrm>
            <a:off x="683553" y="4253182"/>
            <a:ext cx="30044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000" b="1" kern="150" dirty="0">
                <a:solidFill>
                  <a:srgbClr val="E7E6E6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2</a:t>
            </a:r>
            <a:endParaRPr lang="pt-BR" dirty="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1AA481EF-9CA7-8BC0-4A1B-069412C154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7655" y="2128309"/>
            <a:ext cx="3015238" cy="13006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9C5D3757-4DD1-CDCC-F5B7-410D51021EE0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b="19367"/>
          <a:stretch>
            <a:fillRect/>
          </a:stretch>
        </p:blipFill>
        <p:spPr>
          <a:xfrm>
            <a:off x="3300850" y="4735767"/>
            <a:ext cx="5485796" cy="1847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65610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: Cantos Arredondados 7">
            <a:extLst>
              <a:ext uri="{FF2B5EF4-FFF2-40B4-BE49-F238E27FC236}">
                <a16:creationId xmlns:a16="http://schemas.microsoft.com/office/drawing/2014/main" id="{C334287D-2C8A-B954-D449-3ACECA107281}"/>
              </a:ext>
            </a:extLst>
          </p:cNvPr>
          <p:cNvSpPr/>
          <p:nvPr/>
        </p:nvSpPr>
        <p:spPr>
          <a:xfrm>
            <a:off x="1075808" y="5182394"/>
            <a:ext cx="10254042" cy="652349"/>
          </a:xfrm>
          <a:prstGeom prst="round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6" name="Retângulo: Cantos Arredondados 5">
            <a:extLst>
              <a:ext uri="{FF2B5EF4-FFF2-40B4-BE49-F238E27FC236}">
                <a16:creationId xmlns:a16="http://schemas.microsoft.com/office/drawing/2014/main" id="{6D7F072A-9F5F-576E-C69A-86C428AAF031}"/>
              </a:ext>
            </a:extLst>
          </p:cNvPr>
          <p:cNvSpPr/>
          <p:nvPr/>
        </p:nvSpPr>
        <p:spPr>
          <a:xfrm>
            <a:off x="1108949" y="3778828"/>
            <a:ext cx="10254042" cy="1053737"/>
          </a:xfrm>
          <a:prstGeom prst="round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6FD3D51B-9E62-0302-B72D-7A02A56E3947}"/>
              </a:ext>
            </a:extLst>
          </p:cNvPr>
          <p:cNvSpPr txBox="1"/>
          <p:nvPr/>
        </p:nvSpPr>
        <p:spPr>
          <a:xfrm>
            <a:off x="5101840" y="152520"/>
            <a:ext cx="53314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/>
              <a:t>Definições</a:t>
            </a:r>
          </a:p>
        </p:txBody>
      </p:sp>
      <p:pic>
        <p:nvPicPr>
          <p:cNvPr id="3" name="Imagem 2" descr="Uma imagem contendo Logotipo&#10;&#10;Descrição gerada automaticamente">
            <a:extLst>
              <a:ext uri="{FF2B5EF4-FFF2-40B4-BE49-F238E27FC236}">
                <a16:creationId xmlns:a16="http://schemas.microsoft.com/office/drawing/2014/main" id="{66F60489-4DEF-54AC-34EC-090B6D1952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GlowEdges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702" y="220908"/>
            <a:ext cx="1722214" cy="533091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1199881E-A9F7-0756-2DED-95AE5DD884CE}"/>
              </a:ext>
            </a:extLst>
          </p:cNvPr>
          <p:cNvSpPr txBox="1"/>
          <p:nvPr/>
        </p:nvSpPr>
        <p:spPr>
          <a:xfrm>
            <a:off x="1075808" y="1797784"/>
            <a:ext cx="10320325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/>
              <a:t>O QUE SÃO OS TICKETS: </a:t>
            </a:r>
            <a:r>
              <a:rPr lang="pt-BR" sz="2000" dirty="0"/>
              <a:t>Ticket é o registro formal de uma solicitação recebida, utilizado para controle, acompanhamento e gestão das demandas</a:t>
            </a:r>
            <a:r>
              <a:rPr lang="pt-BR" sz="2000" b="1" dirty="0"/>
              <a:t>.</a:t>
            </a:r>
          </a:p>
          <a:p>
            <a:endParaRPr lang="pt-BR" sz="2000" b="1" dirty="0"/>
          </a:p>
          <a:p>
            <a:endParaRPr lang="pt-BR" sz="2000" b="1" dirty="0"/>
          </a:p>
          <a:p>
            <a:r>
              <a:rPr lang="pt-BR" sz="2000" b="1" dirty="0"/>
              <a:t>Existem dois tipos de Tickets, são eles: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F9C56731-9803-5F50-5848-710D8922A432}"/>
              </a:ext>
            </a:extLst>
          </p:cNvPr>
          <p:cNvSpPr txBox="1"/>
          <p:nvPr/>
        </p:nvSpPr>
        <p:spPr>
          <a:xfrm>
            <a:off x="1210491" y="3951754"/>
            <a:ext cx="96461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solidFill>
                  <a:schemeClr val="bg1"/>
                </a:solidFill>
              </a:rPr>
              <a:t>Ticket TR: </a:t>
            </a:r>
            <a:r>
              <a:rPr lang="pt-BR" sz="2000" dirty="0">
                <a:solidFill>
                  <a:schemeClr val="bg1"/>
                </a:solidFill>
              </a:rPr>
              <a:t>Um pedido feito para alteração de algo no cadastro ou um e-mail sobre alguma tratativa do cadastro.</a:t>
            </a:r>
            <a:endParaRPr lang="pt-BR" sz="2000" b="1" dirty="0">
              <a:solidFill>
                <a:schemeClr val="bg1"/>
              </a:solidFill>
            </a:endParaRP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7806A2C3-1075-74EA-793A-89A3E354FE16}"/>
              </a:ext>
            </a:extLst>
          </p:cNvPr>
          <p:cNvSpPr txBox="1"/>
          <p:nvPr/>
        </p:nvSpPr>
        <p:spPr>
          <a:xfrm>
            <a:off x="1210491" y="5308513"/>
            <a:ext cx="674043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000" b="1" dirty="0">
                <a:solidFill>
                  <a:schemeClr val="bg1"/>
                </a:solidFill>
              </a:rPr>
              <a:t>Ticket CP: </a:t>
            </a:r>
            <a:r>
              <a:rPr lang="pt-BR" sz="2000" dirty="0">
                <a:solidFill>
                  <a:schemeClr val="bg1"/>
                </a:solidFill>
              </a:rPr>
              <a:t>Um pedido de seguro antes de ser cadastrado.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70910643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A96DAE4-9E65-C57B-B467-7B2CAAA86C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tângulo: Cantos Arredondados 16">
            <a:extLst>
              <a:ext uri="{FF2B5EF4-FFF2-40B4-BE49-F238E27FC236}">
                <a16:creationId xmlns:a16="http://schemas.microsoft.com/office/drawing/2014/main" id="{5A75E359-4FAE-1FE6-355C-EE8DBA86E3A6}"/>
              </a:ext>
            </a:extLst>
          </p:cNvPr>
          <p:cNvSpPr/>
          <p:nvPr/>
        </p:nvSpPr>
        <p:spPr>
          <a:xfrm>
            <a:off x="6318702" y="4310210"/>
            <a:ext cx="4851942" cy="2081881"/>
          </a:xfrm>
          <a:prstGeom prst="roundRect">
            <a:avLst/>
          </a:prstGeom>
          <a:ln>
            <a:noFill/>
          </a:ln>
        </p:spPr>
        <p:style>
          <a:lnRef idx="0">
            <a:scrgbClr r="0" g="0" b="0"/>
          </a:lnRef>
          <a:fillRef idx="1001">
            <a:schemeClr val="lt2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kern="150">
                <a:solidFill>
                  <a:srgbClr val="E7E6E6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1</a:t>
            </a:r>
            <a:endParaRPr lang="pt-BR" dirty="0"/>
          </a:p>
        </p:txBody>
      </p:sp>
      <p:sp>
        <p:nvSpPr>
          <p:cNvPr id="12" name="Retângulo: Cantos Arredondados 11">
            <a:extLst>
              <a:ext uri="{FF2B5EF4-FFF2-40B4-BE49-F238E27FC236}">
                <a16:creationId xmlns:a16="http://schemas.microsoft.com/office/drawing/2014/main" id="{4AD181F6-FCB3-19AE-EB97-BDBE3118B797}"/>
              </a:ext>
            </a:extLst>
          </p:cNvPr>
          <p:cNvSpPr/>
          <p:nvPr/>
        </p:nvSpPr>
        <p:spPr>
          <a:xfrm>
            <a:off x="830171" y="4310210"/>
            <a:ext cx="4851942" cy="2081881"/>
          </a:xfrm>
          <a:prstGeom prst="roundRect">
            <a:avLst/>
          </a:prstGeom>
          <a:ln>
            <a:noFill/>
          </a:ln>
        </p:spPr>
        <p:style>
          <a:lnRef idx="0">
            <a:scrgbClr r="0" g="0" b="0"/>
          </a:lnRef>
          <a:fillRef idx="1001">
            <a:schemeClr val="lt2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kern="150">
                <a:solidFill>
                  <a:srgbClr val="E7E6E6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1</a:t>
            </a:r>
            <a:endParaRPr lang="pt-BR" dirty="0"/>
          </a:p>
        </p:txBody>
      </p:sp>
      <p:sp>
        <p:nvSpPr>
          <p:cNvPr id="8" name="Retângulo: Cantos Arredondados 7">
            <a:extLst>
              <a:ext uri="{FF2B5EF4-FFF2-40B4-BE49-F238E27FC236}">
                <a16:creationId xmlns:a16="http://schemas.microsoft.com/office/drawing/2014/main" id="{832AE2C9-78AD-7B72-2528-DD83DCD05D38}"/>
              </a:ext>
            </a:extLst>
          </p:cNvPr>
          <p:cNvSpPr/>
          <p:nvPr/>
        </p:nvSpPr>
        <p:spPr>
          <a:xfrm>
            <a:off x="1252340" y="1336244"/>
            <a:ext cx="9695602" cy="2600236"/>
          </a:xfrm>
          <a:prstGeom prst="round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4461BE90-BEA5-3F0B-BCB3-5D56C0904E48}"/>
              </a:ext>
            </a:extLst>
          </p:cNvPr>
          <p:cNvSpPr txBox="1"/>
          <p:nvPr/>
        </p:nvSpPr>
        <p:spPr>
          <a:xfrm>
            <a:off x="5101840" y="152520"/>
            <a:ext cx="53314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/>
              <a:t>Como pesquisar um negócio?</a:t>
            </a:r>
          </a:p>
        </p:txBody>
      </p:sp>
      <p:pic>
        <p:nvPicPr>
          <p:cNvPr id="3" name="Imagem 2" descr="Uma imagem contendo Logotipo&#10;&#10;Descrição gerada automaticamente">
            <a:extLst>
              <a:ext uri="{FF2B5EF4-FFF2-40B4-BE49-F238E27FC236}">
                <a16:creationId xmlns:a16="http://schemas.microsoft.com/office/drawing/2014/main" id="{8DAB8D9F-E603-E0B2-CB2A-58ED7019170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GlowEdges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702" y="220908"/>
            <a:ext cx="1722214" cy="533091"/>
          </a:xfrm>
          <a:prstGeom prst="rect">
            <a:avLst/>
          </a:prstGeom>
        </p:spPr>
      </p:pic>
      <p:pic>
        <p:nvPicPr>
          <p:cNvPr id="2" name="Imagem 1" descr="Interface gráfica do usuário, Texto, Aplicativo, Email&#10;&#10;O conteúdo gerado por IA pode estar incorreto.">
            <a:extLst>
              <a:ext uri="{FF2B5EF4-FFF2-40B4-BE49-F238E27FC236}">
                <a16:creationId xmlns:a16="http://schemas.microsoft.com/office/drawing/2014/main" id="{AE7AC71B-C885-182A-BDBC-18001B5AC4AC}"/>
              </a:ext>
            </a:extLst>
          </p:cNvPr>
          <p:cNvPicPr/>
          <p:nvPr/>
        </p:nvPicPr>
        <p:blipFill>
          <a:blip r:embed="rId5"/>
          <a:srcRect t="9512" r="14773" b="17364"/>
          <a:stretch>
            <a:fillRect/>
          </a:stretch>
        </p:blipFill>
        <p:spPr>
          <a:xfrm>
            <a:off x="1467695" y="5060482"/>
            <a:ext cx="3576894" cy="981662"/>
          </a:xfrm>
          <a:prstGeom prst="rect">
            <a:avLst/>
          </a:prstGeom>
          <a:noFill/>
          <a:ln>
            <a:noFill/>
            <a:prstDash/>
          </a:ln>
        </p:spPr>
      </p:pic>
      <p:pic>
        <p:nvPicPr>
          <p:cNvPr id="4" name="Imagem 3" descr="Interface gráfica do usuário, Texto, Aplicativo, Email&#10;&#10;O conteúdo gerado por IA pode estar incorreto.">
            <a:extLst>
              <a:ext uri="{FF2B5EF4-FFF2-40B4-BE49-F238E27FC236}">
                <a16:creationId xmlns:a16="http://schemas.microsoft.com/office/drawing/2014/main" id="{473FB504-E97D-756D-127E-434AD1A023A9}"/>
              </a:ext>
            </a:extLst>
          </p:cNvPr>
          <p:cNvPicPr/>
          <p:nvPr/>
        </p:nvPicPr>
        <p:blipFill>
          <a:blip r:embed="rId6"/>
          <a:srcRect t="558" r="17213" b="46272"/>
          <a:stretch>
            <a:fillRect/>
          </a:stretch>
        </p:blipFill>
        <p:spPr>
          <a:xfrm>
            <a:off x="6945506" y="5120487"/>
            <a:ext cx="3598333" cy="981662"/>
          </a:xfrm>
          <a:prstGeom prst="rect">
            <a:avLst/>
          </a:prstGeom>
          <a:noFill/>
          <a:ln>
            <a:noFill/>
            <a:prstDash/>
          </a:ln>
        </p:spPr>
      </p:pic>
      <p:pic>
        <p:nvPicPr>
          <p:cNvPr id="5" name="Imagem 4" descr="Interface gráfica do usuário, Texto, Aplicativo&#10;&#10;O conteúdo gerado por IA pode estar incorreto.">
            <a:extLst>
              <a:ext uri="{FF2B5EF4-FFF2-40B4-BE49-F238E27FC236}">
                <a16:creationId xmlns:a16="http://schemas.microsoft.com/office/drawing/2014/main" id="{41811EA1-A1F1-039E-9C1E-F5F02A3609D4}"/>
              </a:ext>
            </a:extLst>
          </p:cNvPr>
          <p:cNvPicPr/>
          <p:nvPr/>
        </p:nvPicPr>
        <p:blipFill>
          <a:blip r:embed="rId7"/>
          <a:stretch>
            <a:fillRect/>
          </a:stretch>
        </p:blipFill>
        <p:spPr>
          <a:xfrm>
            <a:off x="3912127" y="2280865"/>
            <a:ext cx="4367744" cy="1373822"/>
          </a:xfrm>
          <a:prstGeom prst="rect">
            <a:avLst/>
          </a:prstGeom>
          <a:noFill/>
          <a:ln>
            <a:noFill/>
            <a:prstDash/>
          </a:ln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535E001D-FC99-CA37-34C4-C550B4A55DE3}"/>
              </a:ext>
            </a:extLst>
          </p:cNvPr>
          <p:cNvSpPr txBox="1"/>
          <p:nvPr/>
        </p:nvSpPr>
        <p:spPr>
          <a:xfrm>
            <a:off x="1075809" y="4440190"/>
            <a:ext cx="5960533" cy="3921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t-BR" sz="1800" kern="15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Na aba </a:t>
            </a:r>
            <a:r>
              <a:rPr lang="pt-BR" sz="1800" b="1" kern="15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“Pesquisar” </a:t>
            </a:r>
            <a:r>
              <a:rPr lang="pt-BR" sz="1800" kern="15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dos Negócios: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FC70C29D-8188-D6E7-5546-BDCC00648B01}"/>
              </a:ext>
            </a:extLst>
          </p:cNvPr>
          <p:cNvSpPr txBox="1"/>
          <p:nvPr/>
        </p:nvSpPr>
        <p:spPr>
          <a:xfrm>
            <a:off x="6509887" y="4440190"/>
            <a:ext cx="4851942" cy="3921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t-BR" sz="1800" kern="15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Na aba </a:t>
            </a:r>
            <a:r>
              <a:rPr lang="pt-BR" sz="1800" b="1" kern="15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“Pesquisar na </a:t>
            </a:r>
            <a:r>
              <a:rPr lang="pt-BR" sz="1800" b="1" kern="15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HubSpot</a:t>
            </a:r>
            <a:r>
              <a:rPr lang="pt-BR" sz="1800" b="1" kern="15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”</a:t>
            </a:r>
            <a:r>
              <a:rPr lang="pt-BR" sz="1800" kern="15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F36EEF5F-8C6D-8519-C527-DD5D0197C945}"/>
              </a:ext>
            </a:extLst>
          </p:cNvPr>
          <p:cNvSpPr txBox="1"/>
          <p:nvPr/>
        </p:nvSpPr>
        <p:spPr>
          <a:xfrm>
            <a:off x="1466760" y="1508292"/>
            <a:ext cx="9258479" cy="7107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  <a:buNone/>
            </a:pPr>
            <a:r>
              <a:rPr lang="pt-BR" sz="1800" kern="150" dirty="0">
                <a:solidFill>
                  <a:schemeClr val="bg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O número dos negócios é sequencial e atualmente é composto por 11 dígitos, começa com 5 e está localizado entre os colchetes “[]”.</a:t>
            </a:r>
          </a:p>
        </p:txBody>
      </p:sp>
    </p:spTree>
    <p:extLst>
      <p:ext uri="{BB962C8B-B14F-4D97-AF65-F5344CB8AC3E}">
        <p14:creationId xmlns:p14="http://schemas.microsoft.com/office/powerpoint/2010/main" val="289305335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8C64A3B-06F2-2CB8-FD1A-0E5D627672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tângulo: Cantos Arredondados 16">
            <a:extLst>
              <a:ext uri="{FF2B5EF4-FFF2-40B4-BE49-F238E27FC236}">
                <a16:creationId xmlns:a16="http://schemas.microsoft.com/office/drawing/2014/main" id="{1BE260AD-2FD6-625F-9008-302B89A78CA6}"/>
              </a:ext>
            </a:extLst>
          </p:cNvPr>
          <p:cNvSpPr/>
          <p:nvPr/>
        </p:nvSpPr>
        <p:spPr>
          <a:xfrm>
            <a:off x="7815274" y="1387071"/>
            <a:ext cx="3588369" cy="2608385"/>
          </a:xfrm>
          <a:prstGeom prst="roundRect">
            <a:avLst/>
          </a:prstGeom>
          <a:ln>
            <a:noFill/>
          </a:ln>
        </p:spPr>
        <p:style>
          <a:lnRef idx="0">
            <a:scrgbClr r="0" g="0" b="0"/>
          </a:lnRef>
          <a:fillRef idx="1001">
            <a:schemeClr val="lt2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kern="150">
                <a:solidFill>
                  <a:srgbClr val="E7E6E6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1</a:t>
            </a:r>
            <a:endParaRPr lang="pt-BR" dirty="0"/>
          </a:p>
        </p:txBody>
      </p:sp>
      <p:sp>
        <p:nvSpPr>
          <p:cNvPr id="11" name="Retângulo: Cantos Arredondados 10">
            <a:extLst>
              <a:ext uri="{FF2B5EF4-FFF2-40B4-BE49-F238E27FC236}">
                <a16:creationId xmlns:a16="http://schemas.microsoft.com/office/drawing/2014/main" id="{7BD39DB3-D372-607C-D01B-21DDB8D7C6DD}"/>
              </a:ext>
            </a:extLst>
          </p:cNvPr>
          <p:cNvSpPr/>
          <p:nvPr/>
        </p:nvSpPr>
        <p:spPr>
          <a:xfrm>
            <a:off x="856295" y="1981686"/>
            <a:ext cx="5910265" cy="2081881"/>
          </a:xfrm>
          <a:prstGeom prst="roundRect">
            <a:avLst/>
          </a:prstGeom>
          <a:ln>
            <a:noFill/>
          </a:ln>
        </p:spPr>
        <p:style>
          <a:lnRef idx="0">
            <a:scrgbClr r="0" g="0" b="0"/>
          </a:lnRef>
          <a:fillRef idx="1001">
            <a:schemeClr val="lt2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kern="150">
                <a:solidFill>
                  <a:srgbClr val="E7E6E6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1</a:t>
            </a:r>
            <a:endParaRPr lang="pt-BR" dirty="0"/>
          </a:p>
        </p:txBody>
      </p:sp>
      <p:sp>
        <p:nvSpPr>
          <p:cNvPr id="7" name="Retângulo: Cantos Arredondados 6">
            <a:extLst>
              <a:ext uri="{FF2B5EF4-FFF2-40B4-BE49-F238E27FC236}">
                <a16:creationId xmlns:a16="http://schemas.microsoft.com/office/drawing/2014/main" id="{5182F563-2165-CD54-88A1-2B97A6800C7C}"/>
              </a:ext>
            </a:extLst>
          </p:cNvPr>
          <p:cNvSpPr/>
          <p:nvPr/>
        </p:nvSpPr>
        <p:spPr>
          <a:xfrm>
            <a:off x="1779723" y="5618714"/>
            <a:ext cx="8632553" cy="646331"/>
          </a:xfrm>
          <a:prstGeom prst="round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B3FA3BFC-20DD-45EF-21CD-4233269420F7}"/>
              </a:ext>
            </a:extLst>
          </p:cNvPr>
          <p:cNvSpPr txBox="1"/>
          <p:nvPr/>
        </p:nvSpPr>
        <p:spPr>
          <a:xfrm>
            <a:off x="5101840" y="152520"/>
            <a:ext cx="533146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/>
              <a:t>Como encontrar um Negócio dentro de um Ticket</a:t>
            </a:r>
          </a:p>
        </p:txBody>
      </p:sp>
      <p:pic>
        <p:nvPicPr>
          <p:cNvPr id="3" name="Imagem 2" descr="Uma imagem contendo Logotipo&#10;&#10;Descrição gerada automaticamente">
            <a:extLst>
              <a:ext uri="{FF2B5EF4-FFF2-40B4-BE49-F238E27FC236}">
                <a16:creationId xmlns:a16="http://schemas.microsoft.com/office/drawing/2014/main" id="{C3D973A5-EBBD-1433-5014-6C63EB5031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GlowEdges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702" y="220908"/>
            <a:ext cx="1722214" cy="533091"/>
          </a:xfrm>
          <a:prstGeom prst="rect">
            <a:avLst/>
          </a:prstGeom>
        </p:spPr>
      </p:pic>
      <p:pic>
        <p:nvPicPr>
          <p:cNvPr id="5" name="Imagem 4" descr="Tela de computador com texto preto sobre fundo branco&#10;&#10;O conteúdo gerado por IA pode estar incorreto.">
            <a:extLst>
              <a:ext uri="{FF2B5EF4-FFF2-40B4-BE49-F238E27FC236}">
                <a16:creationId xmlns:a16="http://schemas.microsoft.com/office/drawing/2014/main" id="{13589557-FE8F-0028-5967-7C0362C6901C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1075809" y="2127996"/>
            <a:ext cx="5400040" cy="1744345"/>
          </a:xfrm>
          <a:prstGeom prst="rect">
            <a:avLst/>
          </a:prstGeom>
          <a:noFill/>
          <a:ln>
            <a:noFill/>
            <a:prstDash/>
          </a:ln>
        </p:spPr>
      </p:pic>
      <p:pic>
        <p:nvPicPr>
          <p:cNvPr id="6" name="Imagem 5" descr="Interface gráfica do usuário, Texto, Aplicativo, chat ou mensagem de texto&#10;&#10;O conteúdo gerado por IA pode estar incorreto.">
            <a:extLst>
              <a:ext uri="{FF2B5EF4-FFF2-40B4-BE49-F238E27FC236}">
                <a16:creationId xmlns:a16="http://schemas.microsoft.com/office/drawing/2014/main" id="{EE785F90-C8C1-A419-F951-ED9B26E3A399}"/>
              </a:ext>
            </a:extLst>
          </p:cNvPr>
          <p:cNvPicPr/>
          <p:nvPr/>
        </p:nvPicPr>
        <p:blipFill>
          <a:blip r:embed="rId6"/>
          <a:stretch>
            <a:fillRect/>
          </a:stretch>
        </p:blipFill>
        <p:spPr>
          <a:xfrm>
            <a:off x="8238425" y="1529969"/>
            <a:ext cx="2771140" cy="2252980"/>
          </a:xfrm>
          <a:prstGeom prst="rect">
            <a:avLst/>
          </a:prstGeom>
          <a:noFill/>
          <a:ln>
            <a:noFill/>
            <a:prstDash/>
          </a:ln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B8FACB78-CDAE-2D11-569D-725E1D2F8BDF}"/>
              </a:ext>
            </a:extLst>
          </p:cNvPr>
          <p:cNvSpPr txBox="1"/>
          <p:nvPr/>
        </p:nvSpPr>
        <p:spPr>
          <a:xfrm>
            <a:off x="1075809" y="1450829"/>
            <a:ext cx="673946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8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Ao pesquisar um ticket, a aba irá abrir da maneira abaixo.</a:t>
            </a:r>
            <a:endParaRPr lang="pt-BR" dirty="0"/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0DECF93A-8E8B-A332-C92F-4B975903A69F}"/>
              </a:ext>
            </a:extLst>
          </p:cNvPr>
          <p:cNvSpPr txBox="1"/>
          <p:nvPr/>
        </p:nvSpPr>
        <p:spPr>
          <a:xfrm>
            <a:off x="1075809" y="4235661"/>
            <a:ext cx="10002693" cy="3921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t-BR" sz="1800" kern="15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Na lateral direita, é possível explorar a aba rolando para baixo e logo encontrando a aba </a:t>
            </a:r>
            <a:r>
              <a:rPr lang="pt-BR" sz="1800" b="1" kern="15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“Negócios”.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C69486A1-FF32-3452-06EA-F256E18E0235}"/>
              </a:ext>
            </a:extLst>
          </p:cNvPr>
          <p:cNvSpPr txBox="1"/>
          <p:nvPr/>
        </p:nvSpPr>
        <p:spPr>
          <a:xfrm>
            <a:off x="1075809" y="4868025"/>
            <a:ext cx="6739466" cy="3951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lvl="0" indent="-28575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t-BR" sz="1800" kern="15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Ao clicar em cima, você será redirecionado ao Negócio.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C8B44D91-5449-616F-B54B-2A999883C808}"/>
              </a:ext>
            </a:extLst>
          </p:cNvPr>
          <p:cNvSpPr txBox="1"/>
          <p:nvPr/>
        </p:nvSpPr>
        <p:spPr>
          <a:xfrm>
            <a:off x="1835150" y="5744294"/>
            <a:ext cx="8521700" cy="3951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pt-BR" kern="150" dirty="0">
                <a:solidFill>
                  <a:schemeClr val="bg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Todos os Negócios que estiverem associados a este Ticket, irão aparecer nesta aba.</a:t>
            </a:r>
          </a:p>
        </p:txBody>
      </p:sp>
      <p:sp>
        <p:nvSpPr>
          <p:cNvPr id="14" name="Seta: para a Direita 13">
            <a:extLst>
              <a:ext uri="{FF2B5EF4-FFF2-40B4-BE49-F238E27FC236}">
                <a16:creationId xmlns:a16="http://schemas.microsoft.com/office/drawing/2014/main" id="{58F699E3-6037-48C7-A31D-80EBEB4081D1}"/>
              </a:ext>
            </a:extLst>
          </p:cNvPr>
          <p:cNvSpPr/>
          <p:nvPr/>
        </p:nvSpPr>
        <p:spPr>
          <a:xfrm rot="19362912">
            <a:off x="6125359" y="2555534"/>
            <a:ext cx="2285462" cy="201851"/>
          </a:xfrm>
          <a:prstGeom prst="rightArrow">
            <a:avLst/>
          </a:prstGeom>
          <a:solidFill>
            <a:srgbClr val="2E75B6"/>
          </a:solidFill>
          <a:ln>
            <a:solidFill>
              <a:srgbClr val="D3DEE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398994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69F5ABB-BCD2-DACB-A7BE-259F524899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tângulo: Cantos Arredondados 16">
            <a:extLst>
              <a:ext uri="{FF2B5EF4-FFF2-40B4-BE49-F238E27FC236}">
                <a16:creationId xmlns:a16="http://schemas.microsoft.com/office/drawing/2014/main" id="{11A0432D-7FC9-A267-65CA-271C9B01E195}"/>
              </a:ext>
            </a:extLst>
          </p:cNvPr>
          <p:cNvSpPr/>
          <p:nvPr/>
        </p:nvSpPr>
        <p:spPr>
          <a:xfrm>
            <a:off x="7815274" y="1318319"/>
            <a:ext cx="3488451" cy="2924703"/>
          </a:xfrm>
          <a:prstGeom prst="roundRect">
            <a:avLst/>
          </a:prstGeom>
          <a:ln>
            <a:noFill/>
          </a:ln>
        </p:spPr>
        <p:style>
          <a:lnRef idx="0">
            <a:scrgbClr r="0" g="0" b="0"/>
          </a:lnRef>
          <a:fillRef idx="1001">
            <a:schemeClr val="lt2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kern="150">
                <a:solidFill>
                  <a:srgbClr val="E7E6E6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1</a:t>
            </a:r>
            <a:endParaRPr lang="pt-BR" dirty="0"/>
          </a:p>
        </p:txBody>
      </p:sp>
      <p:sp>
        <p:nvSpPr>
          <p:cNvPr id="11" name="Retângulo: Cantos Arredondados 10">
            <a:extLst>
              <a:ext uri="{FF2B5EF4-FFF2-40B4-BE49-F238E27FC236}">
                <a16:creationId xmlns:a16="http://schemas.microsoft.com/office/drawing/2014/main" id="{DD4B97C8-9574-1DA1-FFFF-AC1EA8FC1CFC}"/>
              </a:ext>
            </a:extLst>
          </p:cNvPr>
          <p:cNvSpPr/>
          <p:nvPr/>
        </p:nvSpPr>
        <p:spPr>
          <a:xfrm>
            <a:off x="888274" y="1985631"/>
            <a:ext cx="5852160" cy="2307695"/>
          </a:xfrm>
          <a:prstGeom prst="roundRect">
            <a:avLst/>
          </a:prstGeom>
          <a:ln>
            <a:noFill/>
          </a:ln>
        </p:spPr>
        <p:style>
          <a:lnRef idx="0">
            <a:scrgbClr r="0" g="0" b="0"/>
          </a:lnRef>
          <a:fillRef idx="1001">
            <a:schemeClr val="lt2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kern="150">
                <a:solidFill>
                  <a:srgbClr val="E7E6E6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1</a:t>
            </a:r>
            <a:endParaRPr lang="pt-BR" dirty="0"/>
          </a:p>
        </p:txBody>
      </p:sp>
      <p:sp>
        <p:nvSpPr>
          <p:cNvPr id="7" name="Retângulo: Cantos Arredondados 6">
            <a:extLst>
              <a:ext uri="{FF2B5EF4-FFF2-40B4-BE49-F238E27FC236}">
                <a16:creationId xmlns:a16="http://schemas.microsoft.com/office/drawing/2014/main" id="{B512E9FB-3E7B-AE87-F8B6-4C55EC54F7CF}"/>
              </a:ext>
            </a:extLst>
          </p:cNvPr>
          <p:cNvSpPr/>
          <p:nvPr/>
        </p:nvSpPr>
        <p:spPr>
          <a:xfrm>
            <a:off x="2029098" y="5639766"/>
            <a:ext cx="8024949" cy="646331"/>
          </a:xfrm>
          <a:prstGeom prst="round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64FA0E17-D6C7-1B3B-F67D-07DB0FC7C428}"/>
              </a:ext>
            </a:extLst>
          </p:cNvPr>
          <p:cNvSpPr txBox="1"/>
          <p:nvPr/>
        </p:nvSpPr>
        <p:spPr>
          <a:xfrm>
            <a:off x="5101840" y="152520"/>
            <a:ext cx="533146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/>
              <a:t>Como encontrar um Ticket dentro de um Negócio</a:t>
            </a:r>
          </a:p>
        </p:txBody>
      </p:sp>
      <p:pic>
        <p:nvPicPr>
          <p:cNvPr id="3" name="Imagem 2" descr="Uma imagem contendo Logotipo&#10;&#10;Descrição gerada automaticamente">
            <a:extLst>
              <a:ext uri="{FF2B5EF4-FFF2-40B4-BE49-F238E27FC236}">
                <a16:creationId xmlns:a16="http://schemas.microsoft.com/office/drawing/2014/main" id="{8CB3B7C8-6B4F-F9F1-5D3A-0093A3BB872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GlowEdges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702" y="220908"/>
            <a:ext cx="1722214" cy="533091"/>
          </a:xfrm>
          <a:prstGeom prst="rect">
            <a:avLst/>
          </a:prstGeom>
        </p:spPr>
      </p:pic>
      <p:pic>
        <p:nvPicPr>
          <p:cNvPr id="2" name="Imagem 1" descr="Interface gráfica do usuário, Texto, Aplicativo, Email&#10;&#10;O conteúdo gerado por IA pode estar incorreto.">
            <a:extLst>
              <a:ext uri="{FF2B5EF4-FFF2-40B4-BE49-F238E27FC236}">
                <a16:creationId xmlns:a16="http://schemas.microsoft.com/office/drawing/2014/main" id="{91517147-6F08-6360-3487-72248C74F018}"/>
              </a:ext>
            </a:extLst>
          </p:cNvPr>
          <p:cNvPicPr/>
          <p:nvPr/>
        </p:nvPicPr>
        <p:blipFill>
          <a:blip r:embed="rId5"/>
          <a:srcRect/>
          <a:stretch>
            <a:fillRect/>
          </a:stretch>
        </p:blipFill>
        <p:spPr>
          <a:xfrm>
            <a:off x="1114334" y="2205404"/>
            <a:ext cx="5400040" cy="1938655"/>
          </a:xfrm>
          <a:prstGeom prst="rect">
            <a:avLst/>
          </a:prstGeom>
          <a:noFill/>
          <a:ln>
            <a:noFill/>
            <a:prstDash/>
          </a:ln>
        </p:spPr>
      </p:pic>
      <p:pic>
        <p:nvPicPr>
          <p:cNvPr id="4" name="Imagem 3" descr="Interface gráfica do usuário, Texto, Aplicativo, Email&#10;&#10;O conteúdo gerado por IA pode estar incorreto.">
            <a:extLst>
              <a:ext uri="{FF2B5EF4-FFF2-40B4-BE49-F238E27FC236}">
                <a16:creationId xmlns:a16="http://schemas.microsoft.com/office/drawing/2014/main" id="{6CE7AC7C-C00A-FFB2-29C4-13269F5CD887}"/>
              </a:ext>
            </a:extLst>
          </p:cNvPr>
          <p:cNvPicPr/>
          <p:nvPr/>
        </p:nvPicPr>
        <p:blipFill>
          <a:blip r:embed="rId5"/>
          <a:srcRect l="76482" t="32530" b="12666"/>
          <a:stretch>
            <a:fillRect/>
          </a:stretch>
        </p:blipFill>
        <p:spPr>
          <a:xfrm>
            <a:off x="8103200" y="1475717"/>
            <a:ext cx="2912599" cy="2547472"/>
          </a:xfrm>
          <a:prstGeom prst="rect">
            <a:avLst/>
          </a:prstGeom>
          <a:noFill/>
          <a:ln>
            <a:noFill/>
            <a:prstDash/>
          </a:ln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56C32231-14B5-5ACA-CF0F-B07958CC742E}"/>
              </a:ext>
            </a:extLst>
          </p:cNvPr>
          <p:cNvSpPr txBox="1"/>
          <p:nvPr/>
        </p:nvSpPr>
        <p:spPr>
          <a:xfrm>
            <a:off x="1075809" y="1475717"/>
            <a:ext cx="673946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8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Ao pesquisar um negócio, a aba irá abrir da maneira abaixo.</a:t>
            </a:r>
            <a:endParaRPr lang="pt-BR" dirty="0"/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DE31E5FA-B786-04FC-6485-05C9112AC3B6}"/>
              </a:ext>
            </a:extLst>
          </p:cNvPr>
          <p:cNvSpPr txBox="1"/>
          <p:nvPr/>
        </p:nvSpPr>
        <p:spPr>
          <a:xfrm>
            <a:off x="1075809" y="4368603"/>
            <a:ext cx="9821095" cy="3921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lvl="0" indent="-28575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t-BR" sz="1800" kern="15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Na tela “Negócios”, ainda na lateral direita, é possível identificar aba </a:t>
            </a:r>
            <a:r>
              <a:rPr lang="pt-BR" sz="1800" b="1" kern="15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“Tickets”</a:t>
            </a:r>
            <a:r>
              <a:rPr lang="pt-BR" sz="1800" kern="15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FA1BB55A-11CD-6475-CD49-2ADA4994005C}"/>
              </a:ext>
            </a:extLst>
          </p:cNvPr>
          <p:cNvSpPr txBox="1"/>
          <p:nvPr/>
        </p:nvSpPr>
        <p:spPr>
          <a:xfrm>
            <a:off x="2083524" y="5765344"/>
            <a:ext cx="7916095" cy="3951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pt-BR" sz="1800" kern="150" dirty="0">
                <a:solidFill>
                  <a:schemeClr val="bg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Todos os Tickets que estiverem associados a este Negócio, irão aparecer nesta aba.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10F499D3-C1C7-8331-68BD-025BA3C4411E}"/>
              </a:ext>
            </a:extLst>
          </p:cNvPr>
          <p:cNvSpPr txBox="1"/>
          <p:nvPr/>
        </p:nvSpPr>
        <p:spPr>
          <a:xfrm>
            <a:off x="1075809" y="4918160"/>
            <a:ext cx="6739466" cy="3921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lvl="0" indent="-28575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t-BR" sz="1800" kern="15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Ao clicar em cima, você será redirecionado ao Ticket.</a:t>
            </a:r>
          </a:p>
        </p:txBody>
      </p:sp>
      <p:sp>
        <p:nvSpPr>
          <p:cNvPr id="14" name="Seta: para a Direita 13">
            <a:extLst>
              <a:ext uri="{FF2B5EF4-FFF2-40B4-BE49-F238E27FC236}">
                <a16:creationId xmlns:a16="http://schemas.microsoft.com/office/drawing/2014/main" id="{465E2E22-B7CE-B893-3BCE-B94B907E76D1}"/>
              </a:ext>
            </a:extLst>
          </p:cNvPr>
          <p:cNvSpPr/>
          <p:nvPr/>
        </p:nvSpPr>
        <p:spPr>
          <a:xfrm rot="19362912">
            <a:off x="6112116" y="2341432"/>
            <a:ext cx="2235924" cy="173825"/>
          </a:xfrm>
          <a:prstGeom prst="rightArrow">
            <a:avLst/>
          </a:prstGeom>
          <a:solidFill>
            <a:srgbClr val="2E75B6"/>
          </a:solidFill>
          <a:ln>
            <a:solidFill>
              <a:srgbClr val="D3DEE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3409466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7E7828-DC3B-06BF-D6D0-E090885A15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>
            <a:extLst>
              <a:ext uri="{FF2B5EF4-FFF2-40B4-BE49-F238E27FC236}">
                <a16:creationId xmlns:a16="http://schemas.microsoft.com/office/drawing/2014/main" id="{F33DC726-C17C-A839-565B-6547806F0DD5}"/>
              </a:ext>
            </a:extLst>
          </p:cNvPr>
          <p:cNvSpPr/>
          <p:nvPr/>
        </p:nvSpPr>
        <p:spPr>
          <a:xfrm>
            <a:off x="0" y="49350"/>
            <a:ext cx="12192000" cy="6858000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23" name="Agrupar 22">
            <a:extLst>
              <a:ext uri="{FF2B5EF4-FFF2-40B4-BE49-F238E27FC236}">
                <a16:creationId xmlns:a16="http://schemas.microsoft.com/office/drawing/2014/main" id="{9FD30375-6984-706E-8498-147468A33393}"/>
              </a:ext>
            </a:extLst>
          </p:cNvPr>
          <p:cNvGrpSpPr/>
          <p:nvPr/>
        </p:nvGrpSpPr>
        <p:grpSpPr>
          <a:xfrm>
            <a:off x="-3038595" y="530712"/>
            <a:ext cx="7713937" cy="6277938"/>
            <a:chOff x="-4221480" y="-379051"/>
            <a:chExt cx="8808137" cy="7685690"/>
          </a:xfrm>
        </p:grpSpPr>
        <p:pic>
          <p:nvPicPr>
            <p:cNvPr id="24" name="Imagem 23" descr="Uma imagem contendo Logotipo&#10;&#10;Descrição gerada automaticamente">
              <a:extLst>
                <a:ext uri="{FF2B5EF4-FFF2-40B4-BE49-F238E27FC236}">
                  <a16:creationId xmlns:a16="http://schemas.microsoft.com/office/drawing/2014/main" id="{BA4C209C-DDC1-E619-AB58-34355D91E53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069" t="15299" r="65994" b="41437"/>
            <a:stretch/>
          </p:blipFill>
          <p:spPr>
            <a:xfrm>
              <a:off x="-3985843" y="-379051"/>
              <a:ext cx="8572500" cy="7685690"/>
            </a:xfrm>
            <a:prstGeom prst="rect">
              <a:avLst/>
            </a:prstGeom>
          </p:spPr>
        </p:pic>
        <p:grpSp>
          <p:nvGrpSpPr>
            <p:cNvPr id="25" name="Agrupar 24">
              <a:extLst>
                <a:ext uri="{FF2B5EF4-FFF2-40B4-BE49-F238E27FC236}">
                  <a16:creationId xmlns:a16="http://schemas.microsoft.com/office/drawing/2014/main" id="{A4F2948E-9200-4B55-495E-0E7A61FB32BC}"/>
                </a:ext>
              </a:extLst>
            </p:cNvPr>
            <p:cNvGrpSpPr/>
            <p:nvPr/>
          </p:nvGrpSpPr>
          <p:grpSpPr>
            <a:xfrm>
              <a:off x="-4221480" y="0"/>
              <a:ext cx="7807515" cy="6858000"/>
              <a:chOff x="6096000" y="0"/>
              <a:chExt cx="7807515" cy="6858000"/>
            </a:xfrm>
          </p:grpSpPr>
          <p:pic>
            <p:nvPicPr>
              <p:cNvPr id="26" name="Imagem 25" descr="Satélite no espaço&#10;&#10;Descrição gerada automaticamente com confiança média">
                <a:extLst>
                  <a:ext uri="{FF2B5EF4-FFF2-40B4-BE49-F238E27FC236}">
                    <a16:creationId xmlns:a16="http://schemas.microsoft.com/office/drawing/2014/main" id="{D652B5C1-C846-E5DD-9375-807A9282D29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850869" y="0"/>
                <a:ext cx="4052646" cy="6858000"/>
              </a:xfrm>
              <a:prstGeom prst="rect">
                <a:avLst/>
              </a:prstGeom>
            </p:spPr>
          </p:pic>
          <p:pic>
            <p:nvPicPr>
              <p:cNvPr id="27" name="Imagem 26" descr="Satélite no espaço&#10;&#10;Descrição gerada automaticamente com confiança média">
                <a:extLst>
                  <a:ext uri="{FF2B5EF4-FFF2-40B4-BE49-F238E27FC236}">
                    <a16:creationId xmlns:a16="http://schemas.microsoft.com/office/drawing/2014/main" id="{E0C635E3-20F7-F85C-0439-716A20FCEAC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096000" y="0"/>
                <a:ext cx="4052646" cy="6858000"/>
              </a:xfrm>
              <a:prstGeom prst="rect">
                <a:avLst/>
              </a:prstGeom>
            </p:spPr>
          </p:pic>
        </p:grpSp>
      </p:grpSp>
      <p:sp>
        <p:nvSpPr>
          <p:cNvPr id="3" name="CaixaDeTexto 2">
            <a:extLst>
              <a:ext uri="{FF2B5EF4-FFF2-40B4-BE49-F238E27FC236}">
                <a16:creationId xmlns:a16="http://schemas.microsoft.com/office/drawing/2014/main" id="{83AB0041-C374-9408-E4F5-E8FF6E552486}"/>
              </a:ext>
            </a:extLst>
          </p:cNvPr>
          <p:cNvSpPr txBox="1"/>
          <p:nvPr/>
        </p:nvSpPr>
        <p:spPr>
          <a:xfrm>
            <a:off x="4675342" y="2767280"/>
            <a:ext cx="671819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b="1" dirty="0">
                <a:solidFill>
                  <a:schemeClr val="bg1"/>
                </a:solidFill>
              </a:rPr>
              <a:t>Agradecemos a atenção!</a:t>
            </a:r>
          </a:p>
          <a:p>
            <a:r>
              <a:rPr lang="pt-BR" sz="4000" b="1" dirty="0">
                <a:solidFill>
                  <a:schemeClr val="bg1"/>
                </a:solidFill>
              </a:rPr>
              <a:t>Central de Negócios</a:t>
            </a:r>
            <a:endParaRPr lang="pt-BR" sz="4800" b="1" dirty="0">
              <a:solidFill>
                <a:schemeClr val="bg1"/>
              </a:solidFill>
            </a:endParaRPr>
          </a:p>
        </p:txBody>
      </p:sp>
      <p:pic>
        <p:nvPicPr>
          <p:cNvPr id="2" name="Imagem 1" descr="Uma imagem contendo Logotipo&#10;&#10;Descrição gerada automaticamente">
            <a:extLst>
              <a:ext uri="{FF2B5EF4-FFF2-40B4-BE49-F238E27FC236}">
                <a16:creationId xmlns:a16="http://schemas.microsoft.com/office/drawing/2014/main" id="{7F013F8F-03DF-84EC-8DB2-A56579ED71D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518" y="145672"/>
            <a:ext cx="1722214" cy="533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13789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709647C-F04F-3AF5-27A3-1EF815F314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ângulo: Cantos Arredondados 10">
            <a:extLst>
              <a:ext uri="{FF2B5EF4-FFF2-40B4-BE49-F238E27FC236}">
                <a16:creationId xmlns:a16="http://schemas.microsoft.com/office/drawing/2014/main" id="{CF735D8A-FA0E-6E42-6505-E0FF0758351F}"/>
              </a:ext>
            </a:extLst>
          </p:cNvPr>
          <p:cNvSpPr/>
          <p:nvPr/>
        </p:nvSpPr>
        <p:spPr>
          <a:xfrm>
            <a:off x="6300389" y="3255242"/>
            <a:ext cx="4868033" cy="3013408"/>
          </a:xfrm>
          <a:prstGeom prst="roundRect">
            <a:avLst/>
          </a:prstGeom>
          <a:ln>
            <a:noFill/>
          </a:ln>
        </p:spPr>
        <p:style>
          <a:lnRef idx="0">
            <a:scrgbClr r="0" g="0" b="0"/>
          </a:lnRef>
          <a:fillRef idx="1001">
            <a:schemeClr val="lt2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9" name="Retângulo: Cantos Arredondados 8">
            <a:extLst>
              <a:ext uri="{FF2B5EF4-FFF2-40B4-BE49-F238E27FC236}">
                <a16:creationId xmlns:a16="http://schemas.microsoft.com/office/drawing/2014/main" id="{31D2F914-B85F-84F8-C0E8-2BFFAC479218}"/>
              </a:ext>
            </a:extLst>
          </p:cNvPr>
          <p:cNvSpPr/>
          <p:nvPr/>
        </p:nvSpPr>
        <p:spPr>
          <a:xfrm>
            <a:off x="679269" y="3255242"/>
            <a:ext cx="4868034" cy="3013408"/>
          </a:xfrm>
          <a:prstGeom prst="roundRect">
            <a:avLst/>
          </a:prstGeom>
          <a:ln>
            <a:noFill/>
          </a:ln>
        </p:spPr>
        <p:style>
          <a:lnRef idx="0">
            <a:scrgbClr r="0" g="0" b="0"/>
          </a:lnRef>
          <a:fillRef idx="1001">
            <a:schemeClr val="lt2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5" name="Retângulo: Cantos Arredondados 14">
            <a:extLst>
              <a:ext uri="{FF2B5EF4-FFF2-40B4-BE49-F238E27FC236}">
                <a16:creationId xmlns:a16="http://schemas.microsoft.com/office/drawing/2014/main" id="{9B82FA73-22E8-D1E7-541F-B01A77C1983C}"/>
              </a:ext>
            </a:extLst>
          </p:cNvPr>
          <p:cNvSpPr/>
          <p:nvPr/>
        </p:nvSpPr>
        <p:spPr>
          <a:xfrm>
            <a:off x="679270" y="3204751"/>
            <a:ext cx="4868034" cy="582558"/>
          </a:xfrm>
          <a:prstGeom prst="round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3967D09B-17D3-D8B0-70FB-864010DD5473}"/>
              </a:ext>
            </a:extLst>
          </p:cNvPr>
          <p:cNvSpPr txBox="1"/>
          <p:nvPr/>
        </p:nvSpPr>
        <p:spPr>
          <a:xfrm>
            <a:off x="5101840" y="152520"/>
            <a:ext cx="53314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/>
              <a:t>Diferenças</a:t>
            </a:r>
          </a:p>
        </p:txBody>
      </p:sp>
      <p:pic>
        <p:nvPicPr>
          <p:cNvPr id="3" name="Imagem 2" descr="Uma imagem contendo Logotipo&#10;&#10;Descrição gerada automaticamente">
            <a:extLst>
              <a:ext uri="{FF2B5EF4-FFF2-40B4-BE49-F238E27FC236}">
                <a16:creationId xmlns:a16="http://schemas.microsoft.com/office/drawing/2014/main" id="{16AB02BB-96BA-4251-5D5D-F0DEFCDE46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GlowEdges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702" y="220908"/>
            <a:ext cx="1722214" cy="533091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C11F5399-EB3A-738A-FDB2-95A75B35B123}"/>
              </a:ext>
            </a:extLst>
          </p:cNvPr>
          <p:cNvSpPr txBox="1"/>
          <p:nvPr/>
        </p:nvSpPr>
        <p:spPr>
          <a:xfrm>
            <a:off x="1075809" y="1453523"/>
            <a:ext cx="9592733" cy="15560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pt-BR" b="1" kern="150" dirty="0">
                <a:solidFill>
                  <a:srgbClr val="2E75B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TICKET X NEGÓCIO</a:t>
            </a:r>
            <a:endParaRPr lang="pt-BR" kern="150" dirty="0">
              <a:solidFill>
                <a:srgbClr val="2E75B6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pt-BR" kern="15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pt-BR" b="1" kern="15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 QUE É O NEGÓCIO: </a:t>
            </a:r>
            <a:r>
              <a:rPr lang="pt-BR" kern="15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Negócio é um pedido de seguro já cadastro, e seguindo as suas tratativas.</a:t>
            </a:r>
          </a:p>
        </p:txBody>
      </p:sp>
      <p:pic>
        <p:nvPicPr>
          <p:cNvPr id="5" name="Imagem 4" descr="Interface gráfica do usuário, Texto, Aplicativo&#10;&#10;O conteúdo gerado por IA pode estar incorreto.">
            <a:extLst>
              <a:ext uri="{FF2B5EF4-FFF2-40B4-BE49-F238E27FC236}">
                <a16:creationId xmlns:a16="http://schemas.microsoft.com/office/drawing/2014/main" id="{B027B88F-315A-730C-3CF6-F16B562ABA27}"/>
              </a:ext>
            </a:extLst>
          </p:cNvPr>
          <p:cNvPicPr/>
          <p:nvPr/>
        </p:nvPicPr>
        <p:blipFill>
          <a:blip r:embed="rId4"/>
          <a:srcRect r="18501"/>
          <a:stretch>
            <a:fillRect/>
          </a:stretch>
        </p:blipFill>
        <p:spPr>
          <a:xfrm>
            <a:off x="1319649" y="4259431"/>
            <a:ext cx="3452647" cy="1400677"/>
          </a:xfrm>
          <a:prstGeom prst="rect">
            <a:avLst/>
          </a:prstGeom>
          <a:noFill/>
          <a:ln>
            <a:noFill/>
            <a:prstDash/>
          </a:ln>
        </p:spPr>
      </p:pic>
      <p:pic>
        <p:nvPicPr>
          <p:cNvPr id="6" name="Imagem 5" descr="Texto&#10;&#10;O conteúdo gerado por IA pode estar incorreto.">
            <a:extLst>
              <a:ext uri="{FF2B5EF4-FFF2-40B4-BE49-F238E27FC236}">
                <a16:creationId xmlns:a16="http://schemas.microsoft.com/office/drawing/2014/main" id="{18F5E5CA-8868-91D0-4216-ACB2910D3768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6923314" y="4220820"/>
            <a:ext cx="3745228" cy="1439288"/>
          </a:xfrm>
          <a:prstGeom prst="rect">
            <a:avLst/>
          </a:prstGeom>
          <a:noFill/>
          <a:ln>
            <a:noFill/>
            <a:prstDash/>
          </a:ln>
        </p:spPr>
      </p:pic>
      <p:sp>
        <p:nvSpPr>
          <p:cNvPr id="18" name="Retângulo: Cantos Arredondados 17">
            <a:extLst>
              <a:ext uri="{FF2B5EF4-FFF2-40B4-BE49-F238E27FC236}">
                <a16:creationId xmlns:a16="http://schemas.microsoft.com/office/drawing/2014/main" id="{375D9D44-592F-7568-7B6C-2A0C1E3DC263}"/>
              </a:ext>
            </a:extLst>
          </p:cNvPr>
          <p:cNvSpPr/>
          <p:nvPr/>
        </p:nvSpPr>
        <p:spPr>
          <a:xfrm>
            <a:off x="6300388" y="3201037"/>
            <a:ext cx="4868034" cy="582558"/>
          </a:xfrm>
          <a:prstGeom prst="round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AB909817-1330-EC84-A273-6DEE7A8A26B0}"/>
              </a:ext>
            </a:extLst>
          </p:cNvPr>
          <p:cNvSpPr txBox="1"/>
          <p:nvPr/>
        </p:nvSpPr>
        <p:spPr>
          <a:xfrm>
            <a:off x="1611298" y="3309196"/>
            <a:ext cx="9592733" cy="4288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pt-BR" sz="2000" b="1" kern="150" dirty="0">
                <a:solidFill>
                  <a:schemeClr val="bg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  EXEMPLO NEGÓCIO                                                                      EXEMPLO TICKET</a:t>
            </a:r>
            <a:endParaRPr lang="pt-BR" sz="2000" kern="150" dirty="0">
              <a:solidFill>
                <a:schemeClr val="bg1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49649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9A56B80-0754-9247-1001-0514CFFA64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: Cantos Arredondados 5">
            <a:extLst>
              <a:ext uri="{FF2B5EF4-FFF2-40B4-BE49-F238E27FC236}">
                <a16:creationId xmlns:a16="http://schemas.microsoft.com/office/drawing/2014/main" id="{261BB238-341D-EBCD-B428-87E04E0F92DC}"/>
              </a:ext>
            </a:extLst>
          </p:cNvPr>
          <p:cNvSpPr/>
          <p:nvPr/>
        </p:nvSpPr>
        <p:spPr>
          <a:xfrm>
            <a:off x="6940731" y="976129"/>
            <a:ext cx="3936276" cy="5355001"/>
          </a:xfrm>
          <a:prstGeom prst="roundRect">
            <a:avLst/>
          </a:prstGeom>
          <a:ln>
            <a:noFill/>
          </a:ln>
        </p:spPr>
        <p:style>
          <a:lnRef idx="0">
            <a:scrgbClr r="0" g="0" b="0"/>
          </a:lnRef>
          <a:fillRef idx="1001">
            <a:schemeClr val="lt2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648C6C9E-7E33-4391-5FEA-2735C59E2BF3}"/>
              </a:ext>
            </a:extLst>
          </p:cNvPr>
          <p:cNvSpPr txBox="1"/>
          <p:nvPr/>
        </p:nvSpPr>
        <p:spPr>
          <a:xfrm>
            <a:off x="5101840" y="152520"/>
            <a:ext cx="53314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/>
              <a:t>Como abrir um Ticket?</a:t>
            </a:r>
          </a:p>
        </p:txBody>
      </p:sp>
      <p:pic>
        <p:nvPicPr>
          <p:cNvPr id="3" name="Imagem 2" descr="Uma imagem contendo Logotipo&#10;&#10;Descrição gerada automaticamente">
            <a:extLst>
              <a:ext uri="{FF2B5EF4-FFF2-40B4-BE49-F238E27FC236}">
                <a16:creationId xmlns:a16="http://schemas.microsoft.com/office/drawing/2014/main" id="{3D2DFA6D-CE3B-9E88-51B0-E5098759CE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GlowEdges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702" y="220908"/>
            <a:ext cx="1722214" cy="533091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B1078F08-481D-D3B6-C485-304E33DD956B}"/>
              </a:ext>
            </a:extLst>
          </p:cNvPr>
          <p:cNvSpPr txBox="1"/>
          <p:nvPr/>
        </p:nvSpPr>
        <p:spPr>
          <a:xfrm>
            <a:off x="1075809" y="1485680"/>
            <a:ext cx="5142111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buFont typeface="+mj-lt"/>
              <a:buAutoNum type="arabicPeriod"/>
            </a:pPr>
            <a:r>
              <a:rPr lang="pt-BR" dirty="0"/>
              <a:t>Selecionar o símbolo do caderno no canto esquerdo da tela e em seguida, clicar em </a:t>
            </a:r>
            <a:r>
              <a:rPr lang="pt-BR" b="1" dirty="0"/>
              <a:t>“Tickets”</a:t>
            </a:r>
            <a:r>
              <a:rPr lang="pt-BR" dirty="0"/>
              <a:t>.</a:t>
            </a:r>
          </a:p>
          <a:p>
            <a:pPr marL="342900" lvl="0" indent="-342900">
              <a:buFont typeface="+mj-lt"/>
              <a:buAutoNum type="arabicPeriod"/>
            </a:pPr>
            <a:endParaRPr lang="pt-BR" dirty="0"/>
          </a:p>
          <a:p>
            <a:pPr marL="342900" lvl="0" indent="-342900">
              <a:buFont typeface="+mj-lt"/>
              <a:buAutoNum type="arabicPeriod"/>
            </a:pPr>
            <a:endParaRPr lang="pt-BR" dirty="0"/>
          </a:p>
          <a:p>
            <a:pPr marL="342900" lvl="0" indent="-342900">
              <a:buFont typeface="+mj-lt"/>
              <a:buAutoNum type="arabicPeriod"/>
            </a:pPr>
            <a:endParaRPr lang="pt-BR" dirty="0"/>
          </a:p>
          <a:p>
            <a:pPr marL="342900" lvl="0" indent="-342900">
              <a:buFont typeface="+mj-lt"/>
              <a:buAutoNum type="arabicPeriod"/>
            </a:pPr>
            <a:endParaRPr lang="pt-BR" dirty="0"/>
          </a:p>
          <a:p>
            <a:pPr marL="342900" indent="-342900">
              <a:buFont typeface="+mj-lt"/>
              <a:buAutoNum type="arabicPeriod"/>
            </a:pPr>
            <a:r>
              <a:rPr lang="pt-BR" dirty="0"/>
              <a:t>Ao abrir a aba </a:t>
            </a:r>
            <a:r>
              <a:rPr lang="pt-BR" b="1" dirty="0"/>
              <a:t>“Tickets”</a:t>
            </a:r>
            <a:r>
              <a:rPr lang="pt-BR" dirty="0"/>
              <a:t>, clique no botão superior direito em laranja chamado </a:t>
            </a:r>
            <a:r>
              <a:rPr lang="pt-BR" b="1" dirty="0"/>
              <a:t>“Criar Ticket”</a:t>
            </a:r>
            <a:r>
              <a:rPr lang="pt-BR" dirty="0"/>
              <a:t>.</a:t>
            </a:r>
          </a:p>
          <a:p>
            <a:pPr marL="342900" indent="-342900">
              <a:buFont typeface="+mj-lt"/>
              <a:buAutoNum type="arabicPeriod"/>
            </a:pPr>
            <a:endParaRPr lang="pt-BR" dirty="0"/>
          </a:p>
          <a:p>
            <a:pPr marL="342900" indent="-342900">
              <a:buFont typeface="+mj-lt"/>
              <a:buAutoNum type="arabicPeriod"/>
            </a:pPr>
            <a:endParaRPr lang="pt-BR" dirty="0"/>
          </a:p>
          <a:p>
            <a:pPr marL="342900" indent="-342900">
              <a:buFont typeface="+mj-lt"/>
              <a:buAutoNum type="arabicPeriod"/>
            </a:pPr>
            <a:endParaRPr lang="pt-BR" dirty="0"/>
          </a:p>
          <a:p>
            <a:pPr marL="342900" indent="-342900">
              <a:buFont typeface="+mj-lt"/>
              <a:buAutoNum type="arabicPeriod"/>
            </a:pPr>
            <a:endParaRPr lang="pt-BR" dirty="0"/>
          </a:p>
          <a:p>
            <a:pPr marL="342900" indent="-342900">
              <a:buFont typeface="+mj-lt"/>
              <a:buAutoNum type="arabicPeriod"/>
            </a:pPr>
            <a:r>
              <a:rPr lang="pt-BR" dirty="0"/>
              <a:t>Ao clicar em </a:t>
            </a:r>
            <a:r>
              <a:rPr lang="pt-BR" b="1" dirty="0"/>
              <a:t>“Criar Ticket”</a:t>
            </a:r>
            <a:r>
              <a:rPr lang="pt-BR" dirty="0"/>
              <a:t>,</a:t>
            </a:r>
            <a:r>
              <a:rPr lang="pt-BR" b="1" dirty="0"/>
              <a:t> </a:t>
            </a:r>
            <a:r>
              <a:rPr lang="pt-BR" dirty="0"/>
              <a:t>irá abrir esta aba para adicionar as informações do Ticket. 	</a:t>
            </a:r>
          </a:p>
          <a:p>
            <a:pPr marL="342900" lvl="0" indent="-342900">
              <a:buFont typeface="+mj-lt"/>
              <a:buAutoNum type="arabicPeriod"/>
            </a:pPr>
            <a:endParaRPr lang="pt-BR" dirty="0"/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B4BAB83E-6D92-17A1-A303-47AE4FA7CE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03533" y="906462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6620D3A6-C635-8FF3-5B52-57EFFF52FD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46720" y="97613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pic>
        <p:nvPicPr>
          <p:cNvPr id="13" name="Imagem 12">
            <a:extLst>
              <a:ext uri="{FF2B5EF4-FFF2-40B4-BE49-F238E27FC236}">
                <a16:creationId xmlns:a16="http://schemas.microsoft.com/office/drawing/2014/main" id="{30641E88-50AF-BBE3-0B2B-0A498ABE3C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72570" y="1515412"/>
            <a:ext cx="2918712" cy="1655270"/>
          </a:xfrm>
          <a:prstGeom prst="rect">
            <a:avLst/>
          </a:prstGeom>
        </p:spPr>
      </p:pic>
      <p:pic>
        <p:nvPicPr>
          <p:cNvPr id="15" name="Imagem 14">
            <a:extLst>
              <a:ext uri="{FF2B5EF4-FFF2-40B4-BE49-F238E27FC236}">
                <a16:creationId xmlns:a16="http://schemas.microsoft.com/office/drawing/2014/main" id="{EE6BB622-438F-8CEA-4679-2F86FAE6385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72570" y="3710065"/>
            <a:ext cx="2918712" cy="708721"/>
          </a:xfrm>
          <a:prstGeom prst="rect">
            <a:avLst/>
          </a:prstGeom>
        </p:spPr>
      </p:pic>
      <p:pic>
        <p:nvPicPr>
          <p:cNvPr id="18" name="Imagem 17">
            <a:extLst>
              <a:ext uri="{FF2B5EF4-FFF2-40B4-BE49-F238E27FC236}">
                <a16:creationId xmlns:a16="http://schemas.microsoft.com/office/drawing/2014/main" id="{0B9C3E9A-6366-3095-E1E0-1FA5DEC1ED05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-1" r="40544" b="-11662"/>
          <a:stretch>
            <a:fillRect/>
          </a:stretch>
        </p:blipFill>
        <p:spPr>
          <a:xfrm>
            <a:off x="7452311" y="5005233"/>
            <a:ext cx="2980993" cy="537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58282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A0C73EA-34EF-FE7A-3604-C67A657497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: Cantos Arredondados 5">
            <a:extLst>
              <a:ext uri="{FF2B5EF4-FFF2-40B4-BE49-F238E27FC236}">
                <a16:creationId xmlns:a16="http://schemas.microsoft.com/office/drawing/2014/main" id="{DFF0EC08-21CD-67B3-33C9-B5B7DB496BD3}"/>
              </a:ext>
            </a:extLst>
          </p:cNvPr>
          <p:cNvSpPr/>
          <p:nvPr/>
        </p:nvSpPr>
        <p:spPr>
          <a:xfrm>
            <a:off x="661852" y="1013438"/>
            <a:ext cx="6019442" cy="5491863"/>
          </a:xfrm>
          <a:prstGeom prst="roundRect">
            <a:avLst/>
          </a:prstGeom>
          <a:ln>
            <a:noFill/>
          </a:ln>
        </p:spPr>
        <p:style>
          <a:lnRef idx="0">
            <a:scrgbClr r="0" g="0" b="0"/>
          </a:lnRef>
          <a:fillRef idx="1001">
            <a:schemeClr val="lt2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ACC3EEA3-A410-BCEB-D6D9-FE8989A042C7}"/>
              </a:ext>
            </a:extLst>
          </p:cNvPr>
          <p:cNvSpPr txBox="1"/>
          <p:nvPr/>
        </p:nvSpPr>
        <p:spPr>
          <a:xfrm>
            <a:off x="5101840" y="152520"/>
            <a:ext cx="53314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/>
              <a:t>Como abrir um Ticket?</a:t>
            </a:r>
          </a:p>
        </p:txBody>
      </p:sp>
      <p:pic>
        <p:nvPicPr>
          <p:cNvPr id="3" name="Imagem 2" descr="Uma imagem contendo Logotipo&#10;&#10;Descrição gerada automaticamente">
            <a:extLst>
              <a:ext uri="{FF2B5EF4-FFF2-40B4-BE49-F238E27FC236}">
                <a16:creationId xmlns:a16="http://schemas.microsoft.com/office/drawing/2014/main" id="{8F641843-BEA4-5E06-88BE-8E069B3056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GlowEdges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702" y="220908"/>
            <a:ext cx="1722214" cy="533091"/>
          </a:xfrm>
          <a:prstGeom prst="rect">
            <a:avLst/>
          </a:prstGeom>
        </p:spPr>
      </p:pic>
      <p:sp>
        <p:nvSpPr>
          <p:cNvPr id="4" name="Rectangle 2">
            <a:extLst>
              <a:ext uri="{FF2B5EF4-FFF2-40B4-BE49-F238E27FC236}">
                <a16:creationId xmlns:a16="http://schemas.microsoft.com/office/drawing/2014/main" id="{77A307CE-13B3-BAD9-B28F-663866E7DA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03533" y="906462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FF1A262D-3F6D-DAC2-6AFB-D2015E99EE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90619" y="3498668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endParaRPr kumimoji="0" lang="pt-BR" altLang="pt-B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56CEA2C2-46FB-8A3B-29B4-E9416CF80E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93044" y="980461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38874B65-6A19-74C2-5B10-EA1A61135A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46720" y="3513907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endParaRPr kumimoji="0" lang="pt-BR" altLang="pt-B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41" name="Imagem 40">
            <a:extLst>
              <a:ext uri="{FF2B5EF4-FFF2-40B4-BE49-F238E27FC236}">
                <a16:creationId xmlns:a16="http://schemas.microsoft.com/office/drawing/2014/main" id="{AF097C70-5CB8-3E8D-72A5-8FCA4E50A1D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28762" y="1437661"/>
            <a:ext cx="4891981" cy="1708748"/>
          </a:xfrm>
          <a:prstGeom prst="rect">
            <a:avLst/>
          </a:prstGeom>
        </p:spPr>
      </p:pic>
      <p:pic>
        <p:nvPicPr>
          <p:cNvPr id="43" name="Imagem 42">
            <a:extLst>
              <a:ext uri="{FF2B5EF4-FFF2-40B4-BE49-F238E27FC236}">
                <a16:creationId xmlns:a16="http://schemas.microsoft.com/office/drawing/2014/main" id="{CD32E4A5-BFD7-55C2-FE71-C2B9D3374DB3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r="2587"/>
          <a:stretch>
            <a:fillRect/>
          </a:stretch>
        </p:blipFill>
        <p:spPr>
          <a:xfrm>
            <a:off x="1263597" y="3618193"/>
            <a:ext cx="4832403" cy="836981"/>
          </a:xfrm>
          <a:prstGeom prst="rect">
            <a:avLst/>
          </a:prstGeom>
        </p:spPr>
      </p:pic>
      <p:pic>
        <p:nvPicPr>
          <p:cNvPr id="45" name="Imagem 44">
            <a:extLst>
              <a:ext uri="{FF2B5EF4-FFF2-40B4-BE49-F238E27FC236}">
                <a16:creationId xmlns:a16="http://schemas.microsoft.com/office/drawing/2014/main" id="{1C5F08DB-161F-65D8-D898-3F91BA7BBE42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r="2587"/>
          <a:stretch>
            <a:fillRect/>
          </a:stretch>
        </p:blipFill>
        <p:spPr>
          <a:xfrm>
            <a:off x="1263597" y="5115913"/>
            <a:ext cx="4857146" cy="728649"/>
          </a:xfrm>
          <a:prstGeom prst="rect">
            <a:avLst/>
          </a:prstGeom>
        </p:spPr>
      </p:pic>
      <p:sp>
        <p:nvSpPr>
          <p:cNvPr id="47" name="CaixaDeTexto 46">
            <a:extLst>
              <a:ext uri="{FF2B5EF4-FFF2-40B4-BE49-F238E27FC236}">
                <a16:creationId xmlns:a16="http://schemas.microsoft.com/office/drawing/2014/main" id="{CB5B4FA1-BF77-65B2-9112-D56E8E102537}"/>
              </a:ext>
            </a:extLst>
          </p:cNvPr>
          <p:cNvSpPr txBox="1"/>
          <p:nvPr/>
        </p:nvSpPr>
        <p:spPr>
          <a:xfrm>
            <a:off x="7020928" y="2075811"/>
            <a:ext cx="4117336" cy="7107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lnSpc>
                <a:spcPct val="115000"/>
              </a:lnSpc>
              <a:spcAft>
                <a:spcPts val="800"/>
              </a:spcAft>
            </a:pPr>
            <a:r>
              <a:rPr lang="pt-BR" kern="15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Inserir o número do Hub ao qual foi solicitado a abertura de Ticket. </a:t>
            </a:r>
          </a:p>
        </p:txBody>
      </p:sp>
      <p:sp>
        <p:nvSpPr>
          <p:cNvPr id="49" name="CaixaDeTexto 48">
            <a:extLst>
              <a:ext uri="{FF2B5EF4-FFF2-40B4-BE49-F238E27FC236}">
                <a16:creationId xmlns:a16="http://schemas.microsoft.com/office/drawing/2014/main" id="{FB852654-5E1E-DF48-DF28-DBD2CEE3BD28}"/>
              </a:ext>
            </a:extLst>
          </p:cNvPr>
          <p:cNvSpPr txBox="1"/>
          <p:nvPr/>
        </p:nvSpPr>
        <p:spPr>
          <a:xfrm>
            <a:off x="7020929" y="3759369"/>
            <a:ext cx="4247963" cy="3921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lnSpc>
                <a:spcPct val="115000"/>
              </a:lnSpc>
              <a:spcAft>
                <a:spcPts val="800"/>
              </a:spcAft>
            </a:pPr>
            <a:r>
              <a:rPr lang="pt-BR" kern="150" dirty="0">
                <a:ea typeface="Aptos" panose="020B0004020202020204" pitchFamily="34" charset="0"/>
                <a:cs typeface="Times New Roman" panose="02020603050405020304" pitchFamily="18" charset="0"/>
              </a:rPr>
              <a:t>S</a:t>
            </a:r>
            <a:r>
              <a:rPr lang="pt-BR" kern="15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elecionar </a:t>
            </a:r>
            <a:r>
              <a:rPr lang="pt-BR" b="1" kern="15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“Suporte Central de Pedidos”</a:t>
            </a:r>
            <a:r>
              <a:rPr lang="pt-BR" kern="15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51" name="CaixaDeTexto 50">
            <a:extLst>
              <a:ext uri="{FF2B5EF4-FFF2-40B4-BE49-F238E27FC236}">
                <a16:creationId xmlns:a16="http://schemas.microsoft.com/office/drawing/2014/main" id="{938A76F1-E1EF-4994-B3F6-6FB938B98E40}"/>
              </a:ext>
            </a:extLst>
          </p:cNvPr>
          <p:cNvSpPr txBox="1"/>
          <p:nvPr/>
        </p:nvSpPr>
        <p:spPr>
          <a:xfrm>
            <a:off x="7020928" y="5106800"/>
            <a:ext cx="4247964" cy="7107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lnSpc>
                <a:spcPct val="115000"/>
              </a:lnSpc>
              <a:spcAft>
                <a:spcPts val="800"/>
              </a:spcAft>
            </a:pPr>
            <a:r>
              <a:rPr lang="pt-BR" kern="15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Estará como </a:t>
            </a:r>
            <a:r>
              <a:rPr lang="pt-BR" b="1" kern="15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“Novo” </a:t>
            </a:r>
            <a:r>
              <a:rPr lang="pt-BR" kern="15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automaticamente e é preciso deixar desta forma.</a:t>
            </a:r>
          </a:p>
        </p:txBody>
      </p:sp>
    </p:spTree>
    <p:extLst>
      <p:ext uri="{BB962C8B-B14F-4D97-AF65-F5344CB8AC3E}">
        <p14:creationId xmlns:p14="http://schemas.microsoft.com/office/powerpoint/2010/main" val="1066277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7E6A94A-7874-EB1B-CF9B-DD7F752A13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: Cantos Arredondados 3">
            <a:extLst>
              <a:ext uri="{FF2B5EF4-FFF2-40B4-BE49-F238E27FC236}">
                <a16:creationId xmlns:a16="http://schemas.microsoft.com/office/drawing/2014/main" id="{757CE69F-123F-239A-7BC2-0696BCD71F6B}"/>
              </a:ext>
            </a:extLst>
          </p:cNvPr>
          <p:cNvSpPr/>
          <p:nvPr/>
        </p:nvSpPr>
        <p:spPr>
          <a:xfrm>
            <a:off x="6595635" y="2002971"/>
            <a:ext cx="5331464" cy="3324003"/>
          </a:xfrm>
          <a:prstGeom prst="roundRect">
            <a:avLst/>
          </a:prstGeom>
          <a:ln>
            <a:noFill/>
          </a:ln>
        </p:spPr>
        <p:style>
          <a:lnRef idx="0">
            <a:scrgbClr r="0" g="0" b="0"/>
          </a:lnRef>
          <a:fillRef idx="1001">
            <a:schemeClr val="lt2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EA7D17ED-B5FD-8451-AA4E-139FEF9A4FC6}"/>
              </a:ext>
            </a:extLst>
          </p:cNvPr>
          <p:cNvSpPr txBox="1"/>
          <p:nvPr/>
        </p:nvSpPr>
        <p:spPr>
          <a:xfrm>
            <a:off x="5101840" y="152520"/>
            <a:ext cx="53314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/>
              <a:t>Abrir Ticket: Tipos de Alteração</a:t>
            </a:r>
          </a:p>
        </p:txBody>
      </p:sp>
      <p:pic>
        <p:nvPicPr>
          <p:cNvPr id="3" name="Imagem 2" descr="Uma imagem contendo Logotipo&#10;&#10;Descrição gerada automaticamente">
            <a:extLst>
              <a:ext uri="{FF2B5EF4-FFF2-40B4-BE49-F238E27FC236}">
                <a16:creationId xmlns:a16="http://schemas.microsoft.com/office/drawing/2014/main" id="{5C0A80AE-5BFC-29A3-4D74-F6D04C7D04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GlowEdges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702" y="220908"/>
            <a:ext cx="1722214" cy="533091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B04E74BD-8529-0818-E784-8C059A834AF2}"/>
              </a:ext>
            </a:extLst>
          </p:cNvPr>
          <p:cNvSpPr txBox="1"/>
          <p:nvPr/>
        </p:nvSpPr>
        <p:spPr>
          <a:xfrm>
            <a:off x="1075809" y="1630164"/>
            <a:ext cx="5020191" cy="40318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buNone/>
            </a:pPr>
            <a:r>
              <a:rPr lang="pt-BR" b="1" kern="150" dirty="0">
                <a:solidFill>
                  <a:srgbClr val="2E75B6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Reabertura:</a:t>
            </a:r>
            <a:r>
              <a:rPr lang="pt-BR" kern="150" dirty="0">
                <a:solidFill>
                  <a:srgbClr val="2E75B6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pt-BR" kern="15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Requer reabertura devido inconsistências, falta de informações ou</a:t>
            </a:r>
            <a:r>
              <a:rPr lang="pt-BR" kern="150" dirty="0"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pt-BR" kern="15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nova atuação.</a:t>
            </a:r>
          </a:p>
          <a:p>
            <a:pPr>
              <a:spcAft>
                <a:spcPts val="800"/>
              </a:spcAft>
              <a:buNone/>
            </a:pPr>
            <a:endParaRPr lang="pt-BR" kern="150" dirty="0"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800"/>
              </a:spcAft>
            </a:pPr>
            <a:r>
              <a:rPr lang="pt-BR" b="1" dirty="0">
                <a:solidFill>
                  <a:srgbClr val="2E75B6"/>
                </a:solidFill>
              </a:rPr>
              <a:t>Exclusão:</a:t>
            </a:r>
            <a:r>
              <a:rPr lang="pt-BR" dirty="0"/>
              <a:t> Por conta de duplicidade ou quando a solicitação já devia estar encerrada.</a:t>
            </a:r>
          </a:p>
          <a:p>
            <a:pPr>
              <a:spcAft>
                <a:spcPts val="800"/>
              </a:spcAft>
            </a:pPr>
            <a:endParaRPr lang="pt-BR" dirty="0"/>
          </a:p>
          <a:p>
            <a:pPr>
              <a:spcAft>
                <a:spcPts val="800"/>
              </a:spcAft>
            </a:pPr>
            <a:r>
              <a:rPr lang="pt-BR" b="1" dirty="0">
                <a:solidFill>
                  <a:srgbClr val="2E75B6"/>
                </a:solidFill>
              </a:rPr>
              <a:t>Correção:</a:t>
            </a:r>
            <a:r>
              <a:rPr lang="pt-BR" dirty="0"/>
              <a:t> Para ajustar informações, dados ou etapas do Hub. </a:t>
            </a:r>
          </a:p>
          <a:p>
            <a:pPr>
              <a:spcAft>
                <a:spcPts val="800"/>
              </a:spcAft>
            </a:pPr>
            <a:endParaRPr lang="pt-BR" dirty="0"/>
          </a:p>
          <a:p>
            <a:pPr>
              <a:spcAft>
                <a:spcPts val="800"/>
              </a:spcAft>
            </a:pPr>
            <a:r>
              <a:rPr lang="pt-BR" b="1" dirty="0">
                <a:solidFill>
                  <a:srgbClr val="2E75B6"/>
                </a:solidFill>
              </a:rPr>
              <a:t>Prioridade:</a:t>
            </a:r>
            <a:r>
              <a:rPr lang="pt-BR" dirty="0"/>
              <a:t> Ocorre quando há alteração do nível de urgência do Hub.</a:t>
            </a:r>
          </a:p>
        </p:txBody>
      </p:sp>
      <p:pic>
        <p:nvPicPr>
          <p:cNvPr id="12" name="Imagem 11">
            <a:extLst>
              <a:ext uri="{FF2B5EF4-FFF2-40B4-BE49-F238E27FC236}">
                <a16:creationId xmlns:a16="http://schemas.microsoft.com/office/drawing/2014/main" id="{17C61ACE-98B4-40ED-BDF8-9F02D97C24E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02203" y="2463674"/>
            <a:ext cx="4546331" cy="2364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06656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A188F60-06ED-9A4D-9027-52631A241B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: Cantos Arredondados 8">
            <a:extLst>
              <a:ext uri="{FF2B5EF4-FFF2-40B4-BE49-F238E27FC236}">
                <a16:creationId xmlns:a16="http://schemas.microsoft.com/office/drawing/2014/main" id="{A5B887FE-D3E0-BC30-9402-FFDF879A03D0}"/>
              </a:ext>
            </a:extLst>
          </p:cNvPr>
          <p:cNvSpPr/>
          <p:nvPr/>
        </p:nvSpPr>
        <p:spPr>
          <a:xfrm>
            <a:off x="675243" y="1136970"/>
            <a:ext cx="5638474" cy="5289956"/>
          </a:xfrm>
          <a:prstGeom prst="roundRect">
            <a:avLst/>
          </a:prstGeom>
          <a:ln>
            <a:noFill/>
          </a:ln>
        </p:spPr>
        <p:style>
          <a:lnRef idx="0">
            <a:scrgbClr r="0" g="0" b="0"/>
          </a:lnRef>
          <a:fillRef idx="1001">
            <a:schemeClr val="lt2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3D1B609E-B40C-68A4-ADBB-BD989AB2BBC2}"/>
              </a:ext>
            </a:extLst>
          </p:cNvPr>
          <p:cNvSpPr txBox="1"/>
          <p:nvPr/>
        </p:nvSpPr>
        <p:spPr>
          <a:xfrm>
            <a:off x="5101840" y="152520"/>
            <a:ext cx="53314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/>
              <a:t>Como abrir um Ticket?</a:t>
            </a:r>
          </a:p>
        </p:txBody>
      </p:sp>
      <p:pic>
        <p:nvPicPr>
          <p:cNvPr id="3" name="Imagem 2" descr="Uma imagem contendo Logotipo&#10;&#10;Descrição gerada automaticamente">
            <a:extLst>
              <a:ext uri="{FF2B5EF4-FFF2-40B4-BE49-F238E27FC236}">
                <a16:creationId xmlns:a16="http://schemas.microsoft.com/office/drawing/2014/main" id="{8E36B971-ED7B-6D73-4124-8F57223D3A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GlowEdges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702" y="220908"/>
            <a:ext cx="1722214" cy="533091"/>
          </a:xfrm>
          <a:prstGeom prst="rect">
            <a:avLst/>
          </a:prstGeom>
        </p:spPr>
      </p:pic>
      <p:sp>
        <p:nvSpPr>
          <p:cNvPr id="4" name="Rectangle 2">
            <a:extLst>
              <a:ext uri="{FF2B5EF4-FFF2-40B4-BE49-F238E27FC236}">
                <a16:creationId xmlns:a16="http://schemas.microsoft.com/office/drawing/2014/main" id="{FE3B4183-DDC5-2526-23B6-6C2C28B5D6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03533" y="906462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DCF75E49-B1AC-BDBF-0DD3-570E474890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90619" y="3498668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endParaRPr kumimoji="0" lang="pt-BR" altLang="pt-B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D51B007F-E05A-D5FA-88BA-3BFC51721E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93044" y="980461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86EFD102-FB28-CE5D-28A5-69AF6561B0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46720" y="3513907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endParaRPr kumimoji="0" lang="pt-BR" altLang="pt-B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84FB904B-A6D5-40D1-51C7-3614EC8F167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2317"/>
          <a:stretch>
            <a:fillRect/>
          </a:stretch>
        </p:blipFill>
        <p:spPr>
          <a:xfrm>
            <a:off x="1087191" y="1734889"/>
            <a:ext cx="4837284" cy="809588"/>
          </a:xfrm>
          <a:prstGeom prst="rect">
            <a:avLst/>
          </a:prstGeom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id="{14EA2DB7-A405-CBCA-22C5-CBEA7531CE56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r="3553"/>
          <a:stretch>
            <a:fillRect/>
          </a:stretch>
        </p:blipFill>
        <p:spPr>
          <a:xfrm>
            <a:off x="1064481" y="3242814"/>
            <a:ext cx="4970559" cy="729220"/>
          </a:xfrm>
          <a:prstGeom prst="rect">
            <a:avLst/>
          </a:prstGeom>
        </p:spPr>
      </p:pic>
      <p:pic>
        <p:nvPicPr>
          <p:cNvPr id="17" name="Imagem 16">
            <a:extLst>
              <a:ext uri="{FF2B5EF4-FFF2-40B4-BE49-F238E27FC236}">
                <a16:creationId xmlns:a16="http://schemas.microsoft.com/office/drawing/2014/main" id="{CA2235B2-3A63-B4BF-8EED-7F0817D083A7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r="3551"/>
          <a:stretch>
            <a:fillRect/>
          </a:stretch>
        </p:blipFill>
        <p:spPr>
          <a:xfrm>
            <a:off x="1064481" y="4807492"/>
            <a:ext cx="4970559" cy="807447"/>
          </a:xfrm>
          <a:prstGeom prst="rect">
            <a:avLst/>
          </a:prstGeom>
        </p:spPr>
      </p:pic>
      <p:sp>
        <p:nvSpPr>
          <p:cNvPr id="19" name="CaixaDeTexto 18">
            <a:extLst>
              <a:ext uri="{FF2B5EF4-FFF2-40B4-BE49-F238E27FC236}">
                <a16:creationId xmlns:a16="http://schemas.microsoft.com/office/drawing/2014/main" id="{61D006FF-5571-93B6-C6F7-BE5DF60F67DE}"/>
              </a:ext>
            </a:extLst>
          </p:cNvPr>
          <p:cNvSpPr txBox="1"/>
          <p:nvPr/>
        </p:nvSpPr>
        <p:spPr>
          <a:xfrm>
            <a:off x="6522720" y="1789928"/>
            <a:ext cx="4650376" cy="6447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lnSpc>
                <a:spcPct val="115000"/>
              </a:lnSpc>
              <a:spcAft>
                <a:spcPts val="800"/>
              </a:spcAft>
            </a:pPr>
            <a:r>
              <a:rPr lang="pt-BR" sz="1600" kern="150" dirty="0">
                <a:ea typeface="Aptos" panose="020B0004020202020204" pitchFamily="34" charset="0"/>
                <a:cs typeface="Times New Roman" panose="02020603050405020304" pitchFamily="18" charset="0"/>
              </a:rPr>
              <a:t>S</a:t>
            </a:r>
            <a:r>
              <a:rPr lang="pt-BR" sz="1600" kern="15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elecionar a data na qual foi solicitado a abertura do Ticket.</a:t>
            </a: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A732867C-5769-E54D-7BA2-21BC994B7D04}"/>
              </a:ext>
            </a:extLst>
          </p:cNvPr>
          <p:cNvSpPr txBox="1"/>
          <p:nvPr/>
        </p:nvSpPr>
        <p:spPr>
          <a:xfrm>
            <a:off x="6522719" y="3271512"/>
            <a:ext cx="4650376" cy="6447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lnSpc>
                <a:spcPct val="115000"/>
              </a:lnSpc>
              <a:spcAft>
                <a:spcPts val="800"/>
              </a:spcAft>
            </a:pPr>
            <a:r>
              <a:rPr lang="pt-BR" sz="1600" kern="15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Escreva o nome e selecio</a:t>
            </a:r>
            <a:r>
              <a:rPr lang="pt-BR" sz="1600" kern="150" dirty="0">
                <a:ea typeface="Aptos" panose="020B0004020202020204" pitchFamily="34" charset="0"/>
                <a:cs typeface="Times New Roman" panose="02020603050405020304" pitchFamily="18" charset="0"/>
              </a:rPr>
              <a:t>ne</a:t>
            </a:r>
            <a:r>
              <a:rPr lang="pt-BR" sz="1600" kern="15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a pessoa na qual solicitou a abertura do Ticket.</a:t>
            </a:r>
          </a:p>
        </p:txBody>
      </p: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DA59AFDA-45F0-6927-9140-201FCEAE964C}"/>
              </a:ext>
            </a:extLst>
          </p:cNvPr>
          <p:cNvSpPr txBox="1"/>
          <p:nvPr/>
        </p:nvSpPr>
        <p:spPr>
          <a:xfrm>
            <a:off x="6522719" y="5030428"/>
            <a:ext cx="4650376" cy="3615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lnSpc>
                <a:spcPct val="115000"/>
              </a:lnSpc>
              <a:spcAft>
                <a:spcPts val="800"/>
              </a:spcAft>
            </a:pPr>
            <a:r>
              <a:rPr lang="pt-BR" sz="1600" kern="15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Selecionar </a:t>
            </a:r>
            <a:r>
              <a:rPr lang="pt-BR" sz="1600" b="1" kern="15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“Alta”</a:t>
            </a:r>
            <a:r>
              <a:rPr lang="pt-BR" sz="1600" kern="15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057376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51E761F-0FB4-7214-5551-F9DAEDDCA3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tângulo: Cantos Arredondados 13">
            <a:extLst>
              <a:ext uri="{FF2B5EF4-FFF2-40B4-BE49-F238E27FC236}">
                <a16:creationId xmlns:a16="http://schemas.microsoft.com/office/drawing/2014/main" id="{06248C69-F33C-5CE1-AC25-F1181306F7C3}"/>
              </a:ext>
            </a:extLst>
          </p:cNvPr>
          <p:cNvSpPr/>
          <p:nvPr/>
        </p:nvSpPr>
        <p:spPr>
          <a:xfrm>
            <a:off x="1010168" y="3545577"/>
            <a:ext cx="10254042" cy="652349"/>
          </a:xfrm>
          <a:prstGeom prst="round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0" name="Retângulo: Cantos Arredondados 9">
            <a:extLst>
              <a:ext uri="{FF2B5EF4-FFF2-40B4-BE49-F238E27FC236}">
                <a16:creationId xmlns:a16="http://schemas.microsoft.com/office/drawing/2014/main" id="{C5771463-DE4F-1268-5ACA-926B4E2D3C9A}"/>
              </a:ext>
            </a:extLst>
          </p:cNvPr>
          <p:cNvSpPr/>
          <p:nvPr/>
        </p:nvSpPr>
        <p:spPr>
          <a:xfrm>
            <a:off x="722811" y="4449387"/>
            <a:ext cx="5882312" cy="1655322"/>
          </a:xfrm>
          <a:prstGeom prst="roundRect">
            <a:avLst/>
          </a:prstGeom>
          <a:ln>
            <a:noFill/>
          </a:ln>
        </p:spPr>
        <p:style>
          <a:lnRef idx="0">
            <a:scrgbClr r="0" g="0" b="0"/>
          </a:lnRef>
          <a:fillRef idx="1001">
            <a:schemeClr val="lt2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6" name="Retângulo: Cantos Arredondados 5">
            <a:extLst>
              <a:ext uri="{FF2B5EF4-FFF2-40B4-BE49-F238E27FC236}">
                <a16:creationId xmlns:a16="http://schemas.microsoft.com/office/drawing/2014/main" id="{B9B4BCD0-5D95-9DA4-822A-D75692BEFCD4}"/>
              </a:ext>
            </a:extLst>
          </p:cNvPr>
          <p:cNvSpPr/>
          <p:nvPr/>
        </p:nvSpPr>
        <p:spPr>
          <a:xfrm>
            <a:off x="722812" y="1776548"/>
            <a:ext cx="5882312" cy="1477541"/>
          </a:xfrm>
          <a:prstGeom prst="roundRect">
            <a:avLst/>
          </a:prstGeom>
          <a:ln>
            <a:noFill/>
          </a:ln>
        </p:spPr>
        <p:style>
          <a:lnRef idx="0">
            <a:scrgbClr r="0" g="0" b="0"/>
          </a:lnRef>
          <a:fillRef idx="1001">
            <a:schemeClr val="lt2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7220A74C-4EC1-6449-2F54-1F5F05595E15}"/>
              </a:ext>
            </a:extLst>
          </p:cNvPr>
          <p:cNvSpPr txBox="1"/>
          <p:nvPr/>
        </p:nvSpPr>
        <p:spPr>
          <a:xfrm>
            <a:off x="5101840" y="152520"/>
            <a:ext cx="53314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/>
              <a:t>Como abrir um Ticket?</a:t>
            </a:r>
          </a:p>
        </p:txBody>
      </p:sp>
      <p:pic>
        <p:nvPicPr>
          <p:cNvPr id="3" name="Imagem 2" descr="Uma imagem contendo Logotipo&#10;&#10;Descrição gerada automaticamente">
            <a:extLst>
              <a:ext uri="{FF2B5EF4-FFF2-40B4-BE49-F238E27FC236}">
                <a16:creationId xmlns:a16="http://schemas.microsoft.com/office/drawing/2014/main" id="{DCCA1F87-1C90-F109-613B-F3D32288A6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GlowEdges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702" y="220908"/>
            <a:ext cx="1722214" cy="533091"/>
          </a:xfrm>
          <a:prstGeom prst="rect">
            <a:avLst/>
          </a:prstGeom>
        </p:spPr>
      </p:pic>
      <p:sp>
        <p:nvSpPr>
          <p:cNvPr id="4" name="Rectangle 2">
            <a:extLst>
              <a:ext uri="{FF2B5EF4-FFF2-40B4-BE49-F238E27FC236}">
                <a16:creationId xmlns:a16="http://schemas.microsoft.com/office/drawing/2014/main" id="{9BB045B9-FFF1-106B-034F-87301582D2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03533" y="906462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364C084A-EA81-5603-8858-AEF40FDAE7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90619" y="3498668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endParaRPr kumimoji="0" lang="pt-BR" altLang="pt-B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98A38C79-ADB0-00E9-F1F3-BA341BD7A2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93044" y="980461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22B526B4-3380-F307-9FDF-458FD730F3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46720" y="3513907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endParaRPr kumimoji="0" lang="pt-BR" altLang="pt-B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" name="Rectangle 4">
            <a:extLst>
              <a:ext uri="{FF2B5EF4-FFF2-40B4-BE49-F238E27FC236}">
                <a16:creationId xmlns:a16="http://schemas.microsoft.com/office/drawing/2014/main" id="{7E551270-8B52-AEFA-1B4B-F9CA7812B8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7790" y="1485060"/>
            <a:ext cx="13224220" cy="5246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pic>
        <p:nvPicPr>
          <p:cNvPr id="13" name="Imagem 12">
            <a:extLst>
              <a:ext uri="{FF2B5EF4-FFF2-40B4-BE49-F238E27FC236}">
                <a16:creationId xmlns:a16="http://schemas.microsoft.com/office/drawing/2014/main" id="{A98A743B-5408-0CF6-1C75-061AE28C722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7791" y="2042763"/>
            <a:ext cx="5471634" cy="905702"/>
          </a:xfrm>
          <a:prstGeom prst="rect">
            <a:avLst/>
          </a:prstGeom>
        </p:spPr>
      </p:pic>
      <p:pic>
        <p:nvPicPr>
          <p:cNvPr id="18" name="Imagem 17">
            <a:extLst>
              <a:ext uri="{FF2B5EF4-FFF2-40B4-BE49-F238E27FC236}">
                <a16:creationId xmlns:a16="http://schemas.microsoft.com/office/drawing/2014/main" id="{8C48D1BA-7224-12E8-BC0D-C7616B6BE43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7791" y="4798925"/>
            <a:ext cx="5471634" cy="952583"/>
          </a:xfrm>
          <a:prstGeom prst="rect">
            <a:avLst/>
          </a:prstGeom>
        </p:spPr>
      </p:pic>
      <p:sp>
        <p:nvSpPr>
          <p:cNvPr id="20" name="CaixaDeTexto 19">
            <a:extLst>
              <a:ext uri="{FF2B5EF4-FFF2-40B4-BE49-F238E27FC236}">
                <a16:creationId xmlns:a16="http://schemas.microsoft.com/office/drawing/2014/main" id="{62037243-2279-C85F-81E9-E5E4BAEF3373}"/>
              </a:ext>
            </a:extLst>
          </p:cNvPr>
          <p:cNvSpPr txBox="1"/>
          <p:nvPr/>
        </p:nvSpPr>
        <p:spPr>
          <a:xfrm>
            <a:off x="6779952" y="2140260"/>
            <a:ext cx="4484258" cy="7107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lnSpc>
                <a:spcPct val="115000"/>
              </a:lnSpc>
              <a:spcAft>
                <a:spcPts val="800"/>
              </a:spcAft>
            </a:pPr>
            <a:r>
              <a:rPr lang="pt-BR" kern="150" dirty="0">
                <a:ea typeface="Aptos" panose="020B0004020202020204" pitchFamily="34" charset="0"/>
                <a:cs typeface="Times New Roman" panose="02020603050405020304" pitchFamily="18" charset="0"/>
              </a:rPr>
              <a:t>I</a:t>
            </a:r>
            <a:r>
              <a:rPr lang="pt-BR" kern="15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nserir o texto abaixo e substituir o “(...)” pela descrição da solicitação.</a:t>
            </a:r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DC407F92-4B2C-F634-EB80-9CD40D404ECC}"/>
              </a:ext>
            </a:extLst>
          </p:cNvPr>
          <p:cNvSpPr txBox="1"/>
          <p:nvPr/>
        </p:nvSpPr>
        <p:spPr>
          <a:xfrm>
            <a:off x="1214519" y="3653547"/>
            <a:ext cx="10781210" cy="3921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  <a:buNone/>
            </a:pPr>
            <a:r>
              <a:rPr lang="pt-BR" b="1" kern="150" dirty="0">
                <a:solidFill>
                  <a:schemeClr val="bg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Exemplo:</a:t>
            </a:r>
            <a:r>
              <a:rPr lang="pt-BR" kern="150" dirty="0">
                <a:solidFill>
                  <a:schemeClr val="bg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“Por gentileza, alterar para Ordem Firme”.  /  “Por gentileza, excluir o Hub, pois (justificativa).”</a:t>
            </a:r>
          </a:p>
        </p:txBody>
      </p:sp>
      <p:sp>
        <p:nvSpPr>
          <p:cNvPr id="24" name="CaixaDeTexto 23">
            <a:extLst>
              <a:ext uri="{FF2B5EF4-FFF2-40B4-BE49-F238E27FC236}">
                <a16:creationId xmlns:a16="http://schemas.microsoft.com/office/drawing/2014/main" id="{7BD5C499-E7AD-DDAE-DF07-0D6B32D1A53F}"/>
              </a:ext>
            </a:extLst>
          </p:cNvPr>
          <p:cNvSpPr txBox="1"/>
          <p:nvPr/>
        </p:nvSpPr>
        <p:spPr>
          <a:xfrm>
            <a:off x="6810104" y="5079136"/>
            <a:ext cx="4659085" cy="3921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lnSpc>
                <a:spcPct val="115000"/>
              </a:lnSpc>
              <a:spcAft>
                <a:spcPts val="800"/>
              </a:spcAft>
            </a:pPr>
            <a:r>
              <a:rPr lang="pt-BR" kern="15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Selecionar o setor da pessoa que solicitou.</a:t>
            </a:r>
          </a:p>
        </p:txBody>
      </p:sp>
    </p:spTree>
    <p:extLst>
      <p:ext uri="{BB962C8B-B14F-4D97-AF65-F5344CB8AC3E}">
        <p14:creationId xmlns:p14="http://schemas.microsoft.com/office/powerpoint/2010/main" val="18465057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CC7663C-8471-8599-CA67-D03DC424C7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: Cantos Arredondados 5">
            <a:extLst>
              <a:ext uri="{FF2B5EF4-FFF2-40B4-BE49-F238E27FC236}">
                <a16:creationId xmlns:a16="http://schemas.microsoft.com/office/drawing/2014/main" id="{A2C6CCD5-5631-156A-C7D4-1A54D49E7C84}"/>
              </a:ext>
            </a:extLst>
          </p:cNvPr>
          <p:cNvSpPr/>
          <p:nvPr/>
        </p:nvSpPr>
        <p:spPr>
          <a:xfrm>
            <a:off x="5961908" y="977309"/>
            <a:ext cx="5118428" cy="5659783"/>
          </a:xfrm>
          <a:prstGeom prst="roundRect">
            <a:avLst/>
          </a:prstGeom>
          <a:ln>
            <a:noFill/>
          </a:ln>
        </p:spPr>
        <p:style>
          <a:lnRef idx="0">
            <a:scrgbClr r="0" g="0" b="0"/>
          </a:lnRef>
          <a:fillRef idx="1001">
            <a:schemeClr val="lt2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kern="150">
                <a:solidFill>
                  <a:srgbClr val="E7E6E6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1</a:t>
            </a:r>
            <a:endParaRPr lang="pt-BR" dirty="0"/>
          </a:p>
        </p:txBody>
      </p:sp>
      <p:sp>
        <p:nvSpPr>
          <p:cNvPr id="4" name="Retângulo: Cantos Arredondados 3">
            <a:extLst>
              <a:ext uri="{FF2B5EF4-FFF2-40B4-BE49-F238E27FC236}">
                <a16:creationId xmlns:a16="http://schemas.microsoft.com/office/drawing/2014/main" id="{FE14EC5F-102D-3F89-96EB-8C57A34D1380}"/>
              </a:ext>
            </a:extLst>
          </p:cNvPr>
          <p:cNvSpPr/>
          <p:nvPr/>
        </p:nvSpPr>
        <p:spPr>
          <a:xfrm>
            <a:off x="672947" y="2006940"/>
            <a:ext cx="4549318" cy="4630152"/>
          </a:xfrm>
          <a:prstGeom prst="roundRect">
            <a:avLst/>
          </a:prstGeom>
          <a:ln>
            <a:noFill/>
          </a:ln>
        </p:spPr>
        <p:style>
          <a:lnRef idx="0">
            <a:scrgbClr r="0" g="0" b="0"/>
          </a:lnRef>
          <a:fillRef idx="1001">
            <a:schemeClr val="lt2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kern="150">
                <a:solidFill>
                  <a:srgbClr val="E7E6E6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1</a:t>
            </a:r>
            <a:endParaRPr lang="pt-BR" dirty="0"/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3198C3A2-3B7E-0F7E-606D-686A2EB117DA}"/>
              </a:ext>
            </a:extLst>
          </p:cNvPr>
          <p:cNvSpPr txBox="1"/>
          <p:nvPr/>
        </p:nvSpPr>
        <p:spPr>
          <a:xfrm>
            <a:off x="5101840" y="152520"/>
            <a:ext cx="53314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/>
              <a:t>Abrir Ticket: Setores</a:t>
            </a:r>
          </a:p>
        </p:txBody>
      </p:sp>
      <p:pic>
        <p:nvPicPr>
          <p:cNvPr id="3" name="Imagem 2" descr="Uma imagem contendo Logotipo&#10;&#10;Descrição gerada automaticamente">
            <a:extLst>
              <a:ext uri="{FF2B5EF4-FFF2-40B4-BE49-F238E27FC236}">
                <a16:creationId xmlns:a16="http://schemas.microsoft.com/office/drawing/2014/main" id="{44526872-723F-7184-74A8-DE895B2169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GlowEdges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702" y="220908"/>
            <a:ext cx="1722214" cy="533091"/>
          </a:xfrm>
          <a:prstGeom prst="rect">
            <a:avLst/>
          </a:prstGeom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id="{8A5A9E1D-23B5-6CC8-90CB-535F051577D2}"/>
              </a:ext>
            </a:extLst>
          </p:cNvPr>
          <p:cNvSpPr txBox="1"/>
          <p:nvPr/>
        </p:nvSpPr>
        <p:spPr>
          <a:xfrm>
            <a:off x="914400" y="1326536"/>
            <a:ext cx="6739466" cy="3944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pt-BR" dirty="0"/>
              <a:t>Os setores são:</a:t>
            </a:r>
            <a:endParaRPr lang="pt-BR" sz="1800" kern="15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1" name="Imagem 10">
            <a:extLst>
              <a:ext uri="{FF2B5EF4-FFF2-40B4-BE49-F238E27FC236}">
                <a16:creationId xmlns:a16="http://schemas.microsoft.com/office/drawing/2014/main" id="{F8446705-BE87-3539-EC44-1FECC20DF05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1664" y="2329926"/>
            <a:ext cx="3730239" cy="2130731"/>
          </a:xfrm>
          <a:prstGeom prst="rect">
            <a:avLst/>
          </a:prstGeom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id="{38D04C2B-FFFC-5CA2-E9EC-200E0A83D6E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2447" y="4648233"/>
            <a:ext cx="3779456" cy="1637566"/>
          </a:xfrm>
          <a:prstGeom prst="rect">
            <a:avLst/>
          </a:prstGeom>
        </p:spPr>
      </p:pic>
      <p:pic>
        <p:nvPicPr>
          <p:cNvPr id="15" name="Imagem 14">
            <a:extLst>
              <a:ext uri="{FF2B5EF4-FFF2-40B4-BE49-F238E27FC236}">
                <a16:creationId xmlns:a16="http://schemas.microsoft.com/office/drawing/2014/main" id="{D399CAF7-7ABE-F247-258B-DA20434CC9B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14189" y="1375016"/>
            <a:ext cx="3876132" cy="1672412"/>
          </a:xfrm>
          <a:prstGeom prst="rect">
            <a:avLst/>
          </a:prstGeom>
        </p:spPr>
      </p:pic>
      <p:pic>
        <p:nvPicPr>
          <p:cNvPr id="18" name="Imagem 17">
            <a:extLst>
              <a:ext uri="{FF2B5EF4-FFF2-40B4-BE49-F238E27FC236}">
                <a16:creationId xmlns:a16="http://schemas.microsoft.com/office/drawing/2014/main" id="{B4972568-7FBD-C9FF-3905-82A4657E41A2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1393"/>
          <a:stretch>
            <a:fillRect/>
          </a:stretch>
        </p:blipFill>
        <p:spPr>
          <a:xfrm>
            <a:off x="6583056" y="3097208"/>
            <a:ext cx="3976295" cy="1600577"/>
          </a:xfrm>
          <a:prstGeom prst="rect">
            <a:avLst/>
          </a:prstGeom>
        </p:spPr>
      </p:pic>
      <p:pic>
        <p:nvPicPr>
          <p:cNvPr id="20" name="Imagem 19">
            <a:extLst>
              <a:ext uri="{FF2B5EF4-FFF2-40B4-BE49-F238E27FC236}">
                <a16:creationId xmlns:a16="http://schemas.microsoft.com/office/drawing/2014/main" id="{2D8D8715-1DA2-8C0F-6DD3-6301EDA71D2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545159" y="4791967"/>
            <a:ext cx="4014192" cy="1365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947641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eonik FF">
      <a:majorFont>
        <a:latin typeface="Aeonik Black"/>
        <a:ea typeface=""/>
        <a:cs typeface=""/>
      </a:majorFont>
      <a:minorFont>
        <a:latin typeface="Aeonik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webextensions/_rels/taskpanes.xml.rels><?xml version="1.0" encoding="UTF-8" standalone="yes"?>
<Relationships xmlns="http://schemas.openxmlformats.org/package/2006/relationships"><Relationship Id="rId2" Type="http://schemas.microsoft.com/office/2011/relationships/webextension" Target="webextension2.xml"/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525" row="0">
    <wetp:webextensionref xmlns:r="http://schemas.openxmlformats.org/officeDocument/2006/relationships" r:id="rId1"/>
  </wetp:taskpane>
  <wetp:taskpane dockstate="right" visibility="0" width="525" row="1">
    <wetp:webextensionref xmlns:r="http://schemas.openxmlformats.org/officeDocument/2006/relationships" r:id="rId2"/>
  </wetp:taskpane>
</wetp:taskpanes>
</file>

<file path=ppt/webextensions/webextension1.xml><?xml version="1.0" encoding="utf-8"?>
<we:webextension xmlns:we="http://schemas.microsoft.com/office/webextensions/webextension/2010/11" id="{025A256A-574D-4107-9562-C9941B128C2C}">
  <we:reference id="wa200001745" version="1.0.1.5" store="pt-BR" storeType="OMEX"/>
  <we:alternateReferences>
    <we:reference id="WA200001745" version="1.0.1.5" store="WA200001745" storeType="OMEX"/>
  </we:alternateReferences>
  <we:properties/>
  <we:bindings/>
  <we:snapshot xmlns:r="http://schemas.openxmlformats.org/officeDocument/2006/relationships"/>
</we:webextension>
</file>

<file path=ppt/webextensions/webextension2.xml><?xml version="1.0" encoding="utf-8"?>
<we:webextension xmlns:we="http://schemas.microsoft.com/office/webextensions/webextension/2010/11" id="{AE2D6669-119C-4A55-901B-D1843B9F571D}">
  <we:reference id="wa104038830" version="1.0.0.3" store="pt-BR" storeType="OMEX"/>
  <we:alternateReferences>
    <we:reference id="WA104038830" version="1.0.0.3" store="WA104038830" storeType="OMEX"/>
  </we:alternateReferences>
  <we:properties/>
  <we:bindings/>
  <we:snapshot xmlns:r="http://schemas.openxmlformats.org/officeDocument/2006/relationships"/>
</we:webextension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94852d83-9a02-44d6-8fa9-e81b400f8047">
      <Terms xmlns="http://schemas.microsoft.com/office/infopath/2007/PartnerControls"/>
    </lcf76f155ced4ddcb4097134ff3c332f>
    <TaxCatchAll xmlns="3d1cf084-92fd-4cb1-823e-63f3307cf984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7D44824392CA7E4C9ED3FBA455B14E8F" ma:contentTypeVersion="15" ma:contentTypeDescription="Crie um novo documento." ma:contentTypeScope="" ma:versionID="40b450999035750596bceb2efcc081b0">
  <xsd:schema xmlns:xsd="http://www.w3.org/2001/XMLSchema" xmlns:xs="http://www.w3.org/2001/XMLSchema" xmlns:p="http://schemas.microsoft.com/office/2006/metadata/properties" xmlns:ns2="94852d83-9a02-44d6-8fa9-e81b400f8047" xmlns:ns3="3d1cf084-92fd-4cb1-823e-63f3307cf984" targetNamespace="http://schemas.microsoft.com/office/2006/metadata/properties" ma:root="true" ma:fieldsID="dc50d8d1a9420e9cc22595a36572266b" ns2:_="" ns3:_="">
    <xsd:import namespace="94852d83-9a02-44d6-8fa9-e81b400f8047"/>
    <xsd:import namespace="3d1cf084-92fd-4cb1-823e-63f3307cf98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4852d83-9a02-44d6-8fa9-e81b400f804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Marcações de imagem" ma:readOnly="false" ma:fieldId="{5cf76f15-5ced-4ddc-b409-7134ff3c332f}" ma:taxonomyMulti="true" ma:sspId="65d3da88-f359-4992-aef6-748b5b7ccfe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BillingMetadata" ma:index="2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d1cf084-92fd-4cb1-823e-63f3307cf984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6fc1f687-aeeb-426b-8bf0-b990d9656e7a}" ma:internalName="TaxCatchAll" ma:showField="CatchAllData" ma:web="3d1cf084-92fd-4cb1-823e-63f3307cf98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B999B4F-99AD-41AD-90D3-EEBA1B3D466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669F863-5E38-4A5E-89C6-50B4CFF67093}">
  <ds:schemaRefs>
    <ds:schemaRef ds:uri="http://www.w3.org/XML/1998/namespace"/>
    <ds:schemaRef ds:uri="http://schemas.microsoft.com/office/2006/documentManagement/types"/>
    <ds:schemaRef ds:uri="http://purl.org/dc/terms/"/>
    <ds:schemaRef ds:uri="http://purl.org/dc/elements/1.1/"/>
    <ds:schemaRef ds:uri="http://schemas.openxmlformats.org/package/2006/metadata/core-properties"/>
    <ds:schemaRef ds:uri="3d1cf084-92fd-4cb1-823e-63f3307cf984"/>
    <ds:schemaRef ds:uri="94852d83-9a02-44d6-8fa9-e81b400f8047"/>
    <ds:schemaRef ds:uri="http://schemas.microsoft.com/office/2006/metadata/properties"/>
    <ds:schemaRef ds:uri="http://schemas.microsoft.com/office/infopath/2007/PartnerControls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3C9448FB-B9E2-4F13-830A-3AEF09B1B57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4852d83-9a02-44d6-8fa9-e81b400f8047"/>
    <ds:schemaRef ds:uri="3d1cf084-92fd-4cb1-823e-63f3307cf98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0128b308-5114-4a5d-af78-58f6f8a3df5b}" enabled="1" method="Standard" siteId="{bfd37ff5-1d50-4da1-b4a2-5646bffc1c11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4926</TotalTime>
  <Words>1073</Words>
  <Application>Microsoft Office PowerPoint</Application>
  <PresentationFormat>Widescreen</PresentationFormat>
  <Paragraphs>139</Paragraphs>
  <Slides>23</Slides>
  <Notes>9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23</vt:i4>
      </vt:variant>
    </vt:vector>
  </HeadingPairs>
  <TitlesOfParts>
    <vt:vector size="28" baseType="lpstr">
      <vt:lpstr>Aeonik</vt:lpstr>
      <vt:lpstr>Aeonik Black</vt:lpstr>
      <vt:lpstr>Aptos</vt:lpstr>
      <vt:lpstr>Arial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Juliana Menezes</dc:creator>
  <cp:lastModifiedBy>Camila Sardinha Gomes</cp:lastModifiedBy>
  <cp:revision>143</cp:revision>
  <dcterms:created xsi:type="dcterms:W3CDTF">2022-09-21T16:34:20Z</dcterms:created>
  <dcterms:modified xsi:type="dcterms:W3CDTF">2026-07-24T17:11:03Z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0x0101007D44824392CA7E4C9ED3FBA455B14E8F</vt:lpwstr>
  </property>
  <property fmtid="{D5CDD505-2E9C-101B-9397-08002B2CF9AE}" pid="3" name="MediaServiceImageTags">
    <vt:lpwstr/>
  </property>
  <property fmtid="{D5CDD505-2E9C-101B-9397-08002B2CF9AE}" pid="4" name="Order">
    <vt:r8>1790000</vt:r8>
  </property>
</Properties>
</file>